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3.xml" ContentType="application/vnd.openxmlformats-officedocument.theme+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9" r:id="rId2"/>
    <p:sldMasterId id="2147483766" r:id="rId3"/>
    <p:sldMasterId id="2147483808" r:id="rId4"/>
  </p:sldMasterIdLst>
  <p:notesMasterIdLst>
    <p:notesMasterId r:id="rId20"/>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934" autoAdjust="0"/>
    <p:restoredTop sz="96404" autoAdjust="0"/>
  </p:normalViewPr>
  <p:slideViewPr>
    <p:cSldViewPr snapToGrid="0">
      <p:cViewPr varScale="1">
        <p:scale>
          <a:sx n="111" d="100"/>
          <a:sy n="111" d="100"/>
        </p:scale>
        <p:origin x="942"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0C771A-BBBD-4DDB-9243-F4D07E732FEF}" type="datetimeFigureOut">
              <a:rPr lang="en-US" smtClean="0"/>
              <a:t>10/30/2025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2893AD-876E-4FD0-85A6-4FBAB667CDED}" type="slidenum">
              <a:rPr lang="en-US" smtClean="0"/>
              <a:t>‹#›</a:t>
            </a:fld>
            <a:endParaRPr lang="en-US"/>
          </a:p>
        </p:txBody>
      </p:sp>
    </p:spTree>
    <p:extLst>
      <p:ext uri="{BB962C8B-B14F-4D97-AF65-F5344CB8AC3E}">
        <p14:creationId xmlns:p14="http://schemas.microsoft.com/office/powerpoint/2010/main" val="107524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26303295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3088811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BA229-DFAF-4735-825E-CB05B46A28F3}"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850054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7533577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BA229-DFAF-4735-825E-CB05B46A28F3}"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957557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25819625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8191846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29947082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20318470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17547097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4007015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18434127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C89828F-BE34-4DB0-8B9E-39329C41FA3C}" type="datetimeFigureOut">
              <a:rPr lang="en-US" smtClean="0"/>
              <a:t>10/30/2025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19248660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C89828F-BE34-4DB0-8B9E-39329C41FA3C}" type="datetimeFigureOut">
              <a:rPr lang="en-US" smtClean="0"/>
              <a:t>10/30/2025</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38195241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C89828F-BE34-4DB0-8B9E-39329C41FA3C}" type="datetimeFigureOut">
              <a:rPr lang="en-US" smtClean="0"/>
              <a:t>10/30/2025</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29308606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89828F-BE34-4DB0-8B9E-39329C41FA3C}" type="datetimeFigureOut">
              <a:rPr lang="en-US" smtClean="0"/>
              <a:t>10/30/2025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328790782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C89828F-BE34-4DB0-8B9E-39329C41FA3C}" type="datetimeFigureOut">
              <a:rPr lang="en-US" smtClean="0"/>
              <a:t>10/30/2025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115874872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C89828F-BE34-4DB0-8B9E-39329C41FA3C}" type="datetimeFigureOut">
              <a:rPr lang="en-US" smtClean="0"/>
              <a:t>10/30/2025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398643631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6117626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CCBA229-DFAF-4735-825E-CB05B46A28F3}"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2534022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AC89828F-BE34-4DB0-8B9E-39329C41FA3C}" type="datetimeFigureOut">
              <a:rPr lang="en-US" smtClean="0"/>
              <a:t>10/30/2025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393627716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AC89828F-BE34-4DB0-8B9E-39329C41FA3C}" type="datetimeFigureOut">
              <a:rPr lang="en-US" smtClean="0"/>
              <a:t>10/30/2025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CCBA229-DFAF-4735-825E-CB05B46A28F3}"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295304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338023539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AC89828F-BE34-4DB0-8B9E-39329C41FA3C}" type="datetimeFigureOut">
              <a:rPr lang="en-US" smtClean="0"/>
              <a:t>10/30/2025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206847650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43590552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18854250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CCBA229-DFAF-4735-825E-CB05B46A28F3}"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708372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105183655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BA229-DFAF-4735-825E-CB05B46A28F3}"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927286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C89828F-BE34-4DB0-8B9E-39329C41FA3C}" type="datetimeFigureOut">
              <a:rPr lang="en-US" smtClean="0"/>
              <a:t>10/30/2025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56526483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C89828F-BE34-4DB0-8B9E-39329C41FA3C}" type="datetimeFigureOut">
              <a:rPr lang="en-US" smtClean="0"/>
              <a:t>10/30/2025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119895647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C89828F-BE34-4DB0-8B9E-39329C41FA3C}" type="datetimeFigureOut">
              <a:rPr lang="en-US" smtClean="0"/>
              <a:t>10/30/2025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372439502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89828F-BE34-4DB0-8B9E-39329C41FA3C}" type="datetimeFigureOut">
              <a:rPr lang="en-US" smtClean="0"/>
              <a:t>10/30/2025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41130140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C89828F-BE34-4DB0-8B9E-39329C41FA3C}" type="datetimeFigureOut">
              <a:rPr lang="en-US" smtClean="0"/>
              <a:t>10/30/2025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335691694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C89828F-BE34-4DB0-8B9E-39329C41FA3C}" type="datetimeFigureOut">
              <a:rPr lang="en-US" smtClean="0"/>
              <a:t>10/30/2025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55254494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C89828F-BE34-4DB0-8B9E-39329C41FA3C}" type="datetimeFigureOut">
              <a:rPr lang="en-US" smtClean="0"/>
              <a:t>10/30/2025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37684981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327729072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26996331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147762514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48755406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385653568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C89828F-BE34-4DB0-8B9E-39329C41FA3C}" type="datetimeFigureOut">
              <a:rPr lang="en-US" smtClean="0"/>
              <a:t>10/30/2025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406201805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C89828F-BE34-4DB0-8B9E-39329C41FA3C}" type="datetimeFigureOut">
              <a:rPr lang="en-US" smtClean="0"/>
              <a:t>10/30/2025</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12573461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C89828F-BE34-4DB0-8B9E-39329C41FA3C}" type="datetimeFigureOut">
              <a:rPr lang="en-US" smtClean="0"/>
              <a:t>10/30/2025</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120137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C89828F-BE34-4DB0-8B9E-39329C41FA3C}" type="datetimeFigureOut">
              <a:rPr lang="en-US" smtClean="0"/>
              <a:t>10/30/2025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362097690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89828F-BE34-4DB0-8B9E-39329C41FA3C}" type="datetimeFigureOut">
              <a:rPr lang="en-US" smtClean="0"/>
              <a:t>10/30/2025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389490497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C89828F-BE34-4DB0-8B9E-39329C41FA3C}" type="datetimeFigureOut">
              <a:rPr lang="en-US" smtClean="0"/>
              <a:t>10/30/2025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142633974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C89828F-BE34-4DB0-8B9E-39329C41FA3C}" type="datetimeFigureOut">
              <a:rPr lang="en-US" smtClean="0"/>
              <a:t>10/30/2025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4012876380"/>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261492311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CCBA229-DFAF-4735-825E-CB05B46A28F3}"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1155522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AC89828F-BE34-4DB0-8B9E-39329C41FA3C}" type="datetimeFigureOut">
              <a:rPr lang="en-US" smtClean="0"/>
              <a:t>10/30/2025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396619667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AC89828F-BE34-4DB0-8B9E-39329C41FA3C}" type="datetimeFigureOut">
              <a:rPr lang="en-US" smtClean="0"/>
              <a:t>10/30/2025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CCBA229-DFAF-4735-825E-CB05B46A28F3}"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2364569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AC89828F-BE34-4DB0-8B9E-39329C41FA3C}" type="datetimeFigureOut">
              <a:rPr lang="en-US" smtClean="0"/>
              <a:t>10/30/2025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23765230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37508116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C89828F-BE34-4DB0-8B9E-39329C41FA3C}" type="datetimeFigureOut">
              <a:rPr lang="en-US" smtClean="0"/>
              <a:t>10/30/2025</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626519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C89828F-BE34-4DB0-8B9E-39329C41FA3C}" type="datetimeFigureOut">
              <a:rPr lang="en-US" smtClean="0"/>
              <a:t>10/30/2025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1565160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89828F-BE34-4DB0-8B9E-39329C41FA3C}" type="datetimeFigureOut">
              <a:rPr lang="en-US" smtClean="0"/>
              <a:t>10/30/2025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32128547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C89828F-BE34-4DB0-8B9E-39329C41FA3C}" type="datetimeFigureOut">
              <a:rPr lang="en-US" smtClean="0"/>
              <a:t>10/30/2025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3301938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C89828F-BE34-4DB0-8B9E-39329C41FA3C}" type="datetimeFigureOut">
              <a:rPr lang="en-US" smtClean="0"/>
              <a:t>10/30/2025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CBA229-DFAF-4735-825E-CB05B46A28F3}" type="slidenum">
              <a:rPr lang="en-US" smtClean="0"/>
              <a:t>‹#›</a:t>
            </a:fld>
            <a:endParaRPr lang="en-US"/>
          </a:p>
        </p:txBody>
      </p:sp>
    </p:spTree>
    <p:extLst>
      <p:ext uri="{BB962C8B-B14F-4D97-AF65-F5344CB8AC3E}">
        <p14:creationId xmlns:p14="http://schemas.microsoft.com/office/powerpoint/2010/main" val="4139881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theme" Target="../theme/theme3.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1.xml"/><Relationship Id="rId13" Type="http://schemas.openxmlformats.org/officeDocument/2006/relationships/slideLayout" Target="../slideLayouts/slideLayout56.xml"/><Relationship Id="rId3" Type="http://schemas.openxmlformats.org/officeDocument/2006/relationships/slideLayout" Target="../slideLayouts/slideLayout46.xml"/><Relationship Id="rId7" Type="http://schemas.openxmlformats.org/officeDocument/2006/relationships/slideLayout" Target="../slideLayouts/slideLayout50.xml"/><Relationship Id="rId12" Type="http://schemas.openxmlformats.org/officeDocument/2006/relationships/slideLayout" Target="../slideLayouts/slideLayout55.xml"/><Relationship Id="rId17" Type="http://schemas.openxmlformats.org/officeDocument/2006/relationships/theme" Target="../theme/theme4.xml"/><Relationship Id="rId2" Type="http://schemas.openxmlformats.org/officeDocument/2006/relationships/slideLayout" Target="../slideLayouts/slideLayout45.xml"/><Relationship Id="rId16" Type="http://schemas.openxmlformats.org/officeDocument/2006/relationships/slideLayout" Target="../slideLayouts/slideLayout59.xml"/><Relationship Id="rId1" Type="http://schemas.openxmlformats.org/officeDocument/2006/relationships/slideLayout" Target="../slideLayouts/slideLayout44.xml"/><Relationship Id="rId6" Type="http://schemas.openxmlformats.org/officeDocument/2006/relationships/slideLayout" Target="../slideLayouts/slideLayout49.xml"/><Relationship Id="rId11" Type="http://schemas.openxmlformats.org/officeDocument/2006/relationships/slideLayout" Target="../slideLayouts/slideLayout54.xml"/><Relationship Id="rId5" Type="http://schemas.openxmlformats.org/officeDocument/2006/relationships/slideLayout" Target="../slideLayouts/slideLayout48.xml"/><Relationship Id="rId15" Type="http://schemas.openxmlformats.org/officeDocument/2006/relationships/slideLayout" Target="../slideLayouts/slideLayout58.xml"/><Relationship Id="rId10" Type="http://schemas.openxmlformats.org/officeDocument/2006/relationships/slideLayout" Target="../slideLayouts/slideLayout53.xml"/><Relationship Id="rId4" Type="http://schemas.openxmlformats.org/officeDocument/2006/relationships/slideLayout" Target="../slideLayouts/slideLayout47.xml"/><Relationship Id="rId9" Type="http://schemas.openxmlformats.org/officeDocument/2006/relationships/slideLayout" Target="../slideLayouts/slideLayout52.xml"/><Relationship Id="rId14" Type="http://schemas.openxmlformats.org/officeDocument/2006/relationships/slideLayout" Target="../slideLayouts/slideLayout5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C89828F-BE34-4DB0-8B9E-39329C41FA3C}" type="datetimeFigureOut">
              <a:rPr lang="en-US" smtClean="0"/>
              <a:t>10/30/2025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BCCBA229-DFAF-4735-825E-CB05B46A28F3}" type="slidenum">
              <a:rPr lang="en-US" smtClean="0"/>
              <a:t>‹#›</a:t>
            </a:fld>
            <a:endParaRPr lang="en-US"/>
          </a:p>
        </p:txBody>
      </p:sp>
    </p:spTree>
    <p:extLst>
      <p:ext uri="{BB962C8B-B14F-4D97-AF65-F5344CB8AC3E}">
        <p14:creationId xmlns:p14="http://schemas.microsoft.com/office/powerpoint/2010/main" val="22619646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C89828F-BE34-4DB0-8B9E-39329C41FA3C}" type="datetimeFigureOut">
              <a:rPr lang="en-US" smtClean="0"/>
              <a:t>10/30/2025</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CCBA229-DFAF-4735-825E-CB05B46A28F3}" type="slidenum">
              <a:rPr lang="en-US" smtClean="0"/>
              <a:t>‹#›</a:t>
            </a:fld>
            <a:endParaRPr lang="en-US"/>
          </a:p>
        </p:txBody>
      </p:sp>
    </p:spTree>
    <p:extLst>
      <p:ext uri="{BB962C8B-B14F-4D97-AF65-F5344CB8AC3E}">
        <p14:creationId xmlns:p14="http://schemas.microsoft.com/office/powerpoint/2010/main" val="179223384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AC89828F-BE34-4DB0-8B9E-39329C41FA3C}" type="datetimeFigureOut">
              <a:rPr lang="en-US" smtClean="0"/>
              <a:t>10/30/2025</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BCCBA229-DFAF-4735-825E-CB05B46A28F3}" type="slidenum">
              <a:rPr lang="en-US" smtClean="0"/>
              <a:t>‹#›</a:t>
            </a:fld>
            <a:endParaRPr lang="en-US"/>
          </a:p>
        </p:txBody>
      </p:sp>
    </p:spTree>
    <p:extLst>
      <p:ext uri="{BB962C8B-B14F-4D97-AF65-F5344CB8AC3E}">
        <p14:creationId xmlns:p14="http://schemas.microsoft.com/office/powerpoint/2010/main" val="2661868286"/>
      </p:ext>
    </p:extLst>
  </p:cSld>
  <p:clrMap bg1="lt1" tx1="dk1" bg2="lt2" tx2="dk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AC89828F-BE34-4DB0-8B9E-39329C41FA3C}" type="datetimeFigureOut">
              <a:rPr lang="en-US" smtClean="0"/>
              <a:t>10/30/2025</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CCBA229-DFAF-4735-825E-CB05B46A28F3}" type="slidenum">
              <a:rPr lang="en-US" smtClean="0"/>
              <a:t>‹#›</a:t>
            </a:fld>
            <a:endParaRPr lang="en-US"/>
          </a:p>
        </p:txBody>
      </p:sp>
    </p:spTree>
    <p:extLst>
      <p:ext uri="{BB962C8B-B14F-4D97-AF65-F5344CB8AC3E}">
        <p14:creationId xmlns:p14="http://schemas.microsoft.com/office/powerpoint/2010/main" val="1060403660"/>
      </p:ext>
    </p:extLst>
  </p:cSld>
  <p:clrMap bg1="lt1" tx1="dk1" bg2="lt2" tx2="dk2" accent1="accent1" accent2="accent2" accent3="accent3" accent4="accent4" accent5="accent5" accent6="accent6" hlink="hlink" folHlink="folHlink"/>
  <p:sldLayoutIdLst>
    <p:sldLayoutId id="2147483809" r:id="rId1"/>
    <p:sldLayoutId id="2147483810" r:id="rId2"/>
    <p:sldLayoutId id="2147483811" r:id="rId3"/>
    <p:sldLayoutId id="2147483812" r:id="rId4"/>
    <p:sldLayoutId id="2147483813" r:id="rId5"/>
    <p:sldLayoutId id="2147483814" r:id="rId6"/>
    <p:sldLayoutId id="2147483815" r:id="rId7"/>
    <p:sldLayoutId id="2147483816" r:id="rId8"/>
    <p:sldLayoutId id="2147483817" r:id="rId9"/>
    <p:sldLayoutId id="2147483818" r:id="rId10"/>
    <p:sldLayoutId id="2147483819" r:id="rId11"/>
    <p:sldLayoutId id="2147483820" r:id="rId12"/>
    <p:sldLayoutId id="2147483821" r:id="rId13"/>
    <p:sldLayoutId id="2147483822" r:id="rId14"/>
    <p:sldLayoutId id="2147483823" r:id="rId15"/>
    <p:sldLayoutId id="214748382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59782" y="1014669"/>
            <a:ext cx="4437135" cy="2717745"/>
          </a:xfrm>
          <a:prstGeom prst="rect">
            <a:avLst/>
          </a:prstGeom>
        </p:spPr>
      </p:pic>
      <p:sp>
        <p:nvSpPr>
          <p:cNvPr id="6" name="Rectangle 5"/>
          <p:cNvSpPr/>
          <p:nvPr/>
        </p:nvSpPr>
        <p:spPr>
          <a:xfrm>
            <a:off x="1503947" y="498252"/>
            <a:ext cx="5158196" cy="400110"/>
          </a:xfrm>
          <a:prstGeom prst="rect">
            <a:avLst/>
          </a:prstGeom>
        </p:spPr>
        <p:txBody>
          <a:bodyPr wrap="square">
            <a:spAutoFit/>
          </a:bodyPr>
          <a:lstStyle/>
          <a:p>
            <a:pPr algn="ctr"/>
            <a:r>
              <a:rPr lang="en-US" sz="2000" u="sng" dirty="0">
                <a:ln w="0"/>
                <a:effectLst>
                  <a:outerShdw blurRad="38100" dist="19050" dir="2700000" algn="tl" rotWithShape="0">
                    <a:schemeClr val="dk1">
                      <a:alpha val="40000"/>
                    </a:schemeClr>
                  </a:outerShdw>
                </a:effectLst>
              </a:rPr>
              <a:t>GOVT. G.N.A.COLLAGE BHATAPARA</a:t>
            </a:r>
          </a:p>
        </p:txBody>
      </p:sp>
      <p:sp>
        <p:nvSpPr>
          <p:cNvPr id="8" name="Rectangle 7"/>
          <p:cNvSpPr/>
          <p:nvPr/>
        </p:nvSpPr>
        <p:spPr>
          <a:xfrm>
            <a:off x="1625779" y="1114835"/>
            <a:ext cx="4051814" cy="830997"/>
          </a:xfrm>
          <a:prstGeom prst="rect">
            <a:avLst/>
          </a:prstGeom>
          <a:noFill/>
        </p:spPr>
        <p:txBody>
          <a:bodyPr wrap="none" lIns="91440" tIns="45720" rIns="91440" bIns="45720">
            <a:spAutoFit/>
          </a:bodyPr>
          <a:lstStyle/>
          <a:p>
            <a:pPr algn="ctr"/>
            <a:r>
              <a:rPr lang="en-US" sz="1600" dirty="0" smtClean="0">
                <a:ln w="0"/>
                <a:effectLst>
                  <a:outerShdw blurRad="38100" dist="19050" dir="2700000" algn="tl" rotWithShape="0">
                    <a:schemeClr val="dk1">
                      <a:alpha val="40000"/>
                    </a:schemeClr>
                  </a:outerShdw>
                </a:effectLst>
              </a:rPr>
              <a:t>PPT PRESENTATION ON </a:t>
            </a:r>
          </a:p>
          <a:p>
            <a:pPr algn="ctr"/>
            <a:r>
              <a:rPr lang="en-US" sz="1600" b="0" cap="none" spc="0" dirty="0" smtClean="0">
                <a:ln w="0"/>
                <a:solidFill>
                  <a:schemeClr val="tx1"/>
                </a:solidFill>
                <a:effectLst>
                  <a:outerShdw blurRad="38100" dist="19050" dir="2700000" algn="tl" rotWithShape="0">
                    <a:schemeClr val="dk1">
                      <a:alpha val="40000"/>
                    </a:schemeClr>
                  </a:outerShdw>
                </a:effectLst>
              </a:rPr>
              <a:t>INTRODUCTION: DEFINITION OF COMPANY </a:t>
            </a:r>
          </a:p>
          <a:p>
            <a:pPr algn="ctr"/>
            <a:r>
              <a:rPr lang="en-US" sz="1600" dirty="0" smtClean="0">
                <a:ln w="0"/>
                <a:effectLst>
                  <a:outerShdw blurRad="38100" dist="19050" dir="2700000" algn="tl" rotWithShape="0">
                    <a:schemeClr val="dk1">
                      <a:alpha val="40000"/>
                    </a:schemeClr>
                  </a:outerShdw>
                </a:effectLst>
              </a:rPr>
              <a:t>CHARACTERISTICS AND LIMITATIONS</a:t>
            </a:r>
            <a:endParaRPr lang="en-US" sz="1600" b="0" cap="none" spc="0" dirty="0">
              <a:ln w="0"/>
              <a:solidFill>
                <a:schemeClr val="tx1"/>
              </a:solidFill>
              <a:effectLst>
                <a:outerShdw blurRad="38100" dist="19050" dir="2700000" algn="tl" rotWithShape="0">
                  <a:schemeClr val="dk1">
                    <a:alpha val="40000"/>
                  </a:schemeClr>
                </a:outerShdw>
              </a:effectLst>
            </a:endParaRPr>
          </a:p>
        </p:txBody>
      </p:sp>
      <p:sp>
        <p:nvSpPr>
          <p:cNvPr id="10" name="Rectangle 9"/>
          <p:cNvSpPr/>
          <p:nvPr/>
        </p:nvSpPr>
        <p:spPr>
          <a:xfrm>
            <a:off x="966519" y="2162305"/>
            <a:ext cx="5370334" cy="646331"/>
          </a:xfrm>
          <a:prstGeom prst="rect">
            <a:avLst/>
          </a:prstGeom>
        </p:spPr>
        <p:txBody>
          <a:bodyPr wrap="square">
            <a:spAutoFit/>
          </a:bodyPr>
          <a:lstStyle/>
          <a:p>
            <a:pPr algn="ctr"/>
            <a:r>
              <a:rPr lang="hi-IN" dirty="0">
                <a:ln w="0"/>
                <a:solidFill>
                  <a:schemeClr val="accent5"/>
                </a:solidFill>
                <a:effectLst>
                  <a:outerShdw blurRad="38100" dist="19050" dir="2700000" algn="tl" rotWithShape="0">
                    <a:schemeClr val="dk1">
                      <a:alpha val="40000"/>
                    </a:schemeClr>
                  </a:outerShdw>
                </a:effectLst>
              </a:rPr>
              <a:t>पावर प्वाइंट प्रस्तुति पर परिचय: </a:t>
            </a:r>
            <a:r>
              <a:rPr lang="hi-IN" dirty="0" smtClean="0">
                <a:ln w="0"/>
                <a:solidFill>
                  <a:schemeClr val="accent5"/>
                </a:solidFill>
                <a:effectLst>
                  <a:outerShdw blurRad="38100" dist="19050" dir="2700000" algn="tl" rotWithShape="0">
                    <a:schemeClr val="dk1">
                      <a:alpha val="40000"/>
                    </a:schemeClr>
                  </a:outerShdw>
                </a:effectLst>
              </a:rPr>
              <a:t>कंपनी की परिभाषा, </a:t>
            </a:r>
            <a:r>
              <a:rPr lang="hi-IN" dirty="0">
                <a:ln w="0"/>
                <a:solidFill>
                  <a:schemeClr val="accent5"/>
                </a:solidFill>
                <a:effectLst>
                  <a:outerShdw blurRad="38100" dist="19050" dir="2700000" algn="tl" rotWithShape="0">
                    <a:schemeClr val="dk1">
                      <a:alpha val="40000"/>
                    </a:schemeClr>
                  </a:outerShdw>
                </a:effectLst>
              </a:rPr>
              <a:t>विशेषताएँ और सीमाएँ</a:t>
            </a:r>
            <a:endParaRPr lang="en-US" dirty="0">
              <a:ln w="0"/>
              <a:solidFill>
                <a:schemeClr val="accent5"/>
              </a:solidFill>
              <a:effectLst>
                <a:outerShdw blurRad="38100" dist="19050" dir="2700000" algn="tl" rotWithShape="0">
                  <a:schemeClr val="dk1">
                    <a:alpha val="40000"/>
                  </a:schemeClr>
                </a:outerShdw>
              </a:effectLst>
            </a:endParaRPr>
          </a:p>
        </p:txBody>
      </p:sp>
      <p:sp>
        <p:nvSpPr>
          <p:cNvPr id="11" name="Rectangle 10"/>
          <p:cNvSpPr/>
          <p:nvPr/>
        </p:nvSpPr>
        <p:spPr>
          <a:xfrm>
            <a:off x="1033979" y="3125276"/>
            <a:ext cx="5535490" cy="830997"/>
          </a:xfrm>
          <a:prstGeom prst="rect">
            <a:avLst/>
          </a:prstGeom>
          <a:noFill/>
        </p:spPr>
        <p:txBody>
          <a:bodyPr wrap="none" lIns="91440" tIns="45720" rIns="91440" bIns="45720">
            <a:spAutoFit/>
          </a:bodyPr>
          <a:lstStyle/>
          <a:p>
            <a:pPr algn="ctr"/>
            <a:r>
              <a:rPr lang="hi-IN" sz="1600" b="0" cap="none" spc="0" dirty="0" smtClean="0">
                <a:ln w="0"/>
                <a:solidFill>
                  <a:schemeClr val="tx1"/>
                </a:solidFill>
                <a:effectLst>
                  <a:outerShdw blurRad="38100" dist="19050" dir="2700000" algn="tl" rotWithShape="0">
                    <a:schemeClr val="dk1">
                      <a:alpha val="40000"/>
                    </a:schemeClr>
                  </a:outerShdw>
                </a:effectLst>
              </a:rPr>
              <a:t>प्रस्तुतकर्ता- ओमकार दास, नीरज यादव,नेहा पात्रे,नेहा साहू,नेहा, </a:t>
            </a:r>
          </a:p>
          <a:p>
            <a:pPr algn="ctr"/>
            <a:r>
              <a:rPr lang="hi-IN" sz="1600" dirty="0">
                <a:ln w="0"/>
                <a:effectLst>
                  <a:outerShdw blurRad="38100" dist="19050" dir="2700000" algn="tl" rotWithShape="0">
                    <a:schemeClr val="dk1">
                      <a:alpha val="40000"/>
                    </a:schemeClr>
                  </a:outerShdw>
                </a:effectLst>
              </a:rPr>
              <a:t>	</a:t>
            </a:r>
            <a:r>
              <a:rPr lang="hi-IN" sz="1600" b="0" cap="none" spc="0" dirty="0" smtClean="0">
                <a:ln w="0"/>
                <a:solidFill>
                  <a:schemeClr val="tx1"/>
                </a:solidFill>
                <a:effectLst>
                  <a:outerShdw blurRad="38100" dist="19050" dir="2700000" algn="tl" rotWithShape="0">
                    <a:schemeClr val="dk1">
                      <a:alpha val="40000"/>
                    </a:schemeClr>
                  </a:outerShdw>
                </a:effectLst>
              </a:rPr>
              <a:t>निशा यादव,निशा,निखिल कुमार, पायल,पूजा,पूजा,</a:t>
            </a:r>
          </a:p>
          <a:p>
            <a:pPr algn="ctr"/>
            <a:r>
              <a:rPr lang="hi-IN" sz="1600" dirty="0">
                <a:ln w="0"/>
                <a:effectLst>
                  <a:outerShdw blurRad="38100" dist="19050" dir="2700000" algn="tl" rotWithShape="0">
                    <a:schemeClr val="dk1">
                      <a:alpha val="40000"/>
                    </a:schemeClr>
                  </a:outerShdw>
                </a:effectLst>
              </a:rPr>
              <a:t>	</a:t>
            </a:r>
            <a:r>
              <a:rPr lang="hi-IN" sz="1600" b="0" cap="none" spc="0" dirty="0" smtClean="0">
                <a:ln w="0"/>
                <a:solidFill>
                  <a:schemeClr val="tx1"/>
                </a:solidFill>
                <a:effectLst>
                  <a:outerShdw blurRad="38100" dist="19050" dir="2700000" algn="tl" rotWithShape="0">
                    <a:schemeClr val="dk1">
                      <a:alpha val="40000"/>
                    </a:schemeClr>
                  </a:outerShdw>
                </a:effectLst>
              </a:rPr>
              <a:t>पूजा,पंकज वर्मा, पायल महरा, पलक शुक्ला   </a:t>
            </a:r>
            <a:endParaRPr lang="en-US" sz="16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626514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440609" y="1846053"/>
            <a:ext cx="9825489" cy="3108543"/>
          </a:xfrm>
          <a:prstGeom prst="rect">
            <a:avLst/>
          </a:prstGeom>
        </p:spPr>
        <p:txBody>
          <a:bodyPr wrap="square">
            <a:spAutoFit/>
          </a:bodyPr>
          <a:lstStyle/>
          <a:p>
            <a:pPr algn="ctr"/>
            <a:r>
              <a:rPr lang="en-US" sz="1600" b="1" u="sng" dirty="0" smtClean="0"/>
              <a:t>09. </a:t>
            </a:r>
            <a:r>
              <a:rPr lang="en-US" sz="1600" b="1" u="sng" dirty="0" err="1" smtClean="0"/>
              <a:t>कम्पनी</a:t>
            </a:r>
            <a:r>
              <a:rPr lang="en-US" sz="1600" b="1" u="sng" dirty="0" smtClean="0"/>
              <a:t> </a:t>
            </a:r>
            <a:r>
              <a:rPr lang="en-US" sz="1600" b="1" u="sng" dirty="0" err="1"/>
              <a:t>की</a:t>
            </a:r>
            <a:r>
              <a:rPr lang="en-US" sz="1600" b="1" u="sng" dirty="0"/>
              <a:t> </a:t>
            </a:r>
            <a:r>
              <a:rPr lang="en-US" sz="1600" b="1" u="sng" dirty="0" err="1"/>
              <a:t>सीमाएँ</a:t>
            </a:r>
            <a:endParaRPr lang="en-US" sz="1600" b="1" u="sng" dirty="0"/>
          </a:p>
          <a:p>
            <a:pPr algn="ctr"/>
            <a:r>
              <a:rPr lang="en-US" sz="1600" u="sng" dirty="0"/>
              <a:t>(Limitations of Company</a:t>
            </a:r>
            <a:r>
              <a:rPr lang="en-US" sz="1600" u="sng" dirty="0" smtClean="0"/>
              <a:t>)</a:t>
            </a:r>
          </a:p>
          <a:p>
            <a:pPr algn="ctr">
              <a:lnSpc>
                <a:spcPct val="150000"/>
              </a:lnSpc>
            </a:pPr>
            <a:endParaRPr lang="en-US" sz="1600" dirty="0"/>
          </a:p>
          <a:p>
            <a:pPr>
              <a:lnSpc>
                <a:spcPct val="200000"/>
              </a:lnSpc>
            </a:pPr>
            <a:r>
              <a:rPr lang="en-US" sz="1400" dirty="0" err="1"/>
              <a:t>कम्पनी</a:t>
            </a:r>
            <a:r>
              <a:rPr lang="en-US" sz="1400" dirty="0"/>
              <a:t> </a:t>
            </a:r>
            <a:r>
              <a:rPr lang="en-US" sz="1400" dirty="0" err="1"/>
              <a:t>का</a:t>
            </a:r>
            <a:r>
              <a:rPr lang="en-US" sz="1400" dirty="0"/>
              <a:t> </a:t>
            </a:r>
            <a:r>
              <a:rPr lang="en-US" sz="1400" dirty="0" err="1"/>
              <a:t>कार्य</a:t>
            </a:r>
            <a:r>
              <a:rPr lang="en-US" sz="1400" dirty="0"/>
              <a:t> </a:t>
            </a:r>
            <a:r>
              <a:rPr lang="en-US" sz="1400" dirty="0" err="1"/>
              <a:t>क्षेत्र</a:t>
            </a:r>
            <a:r>
              <a:rPr lang="en-US" sz="1400" dirty="0"/>
              <a:t> </a:t>
            </a:r>
            <a:r>
              <a:rPr lang="en-US" sz="1400" dirty="0" err="1"/>
              <a:t>उसके</a:t>
            </a:r>
            <a:r>
              <a:rPr lang="en-US" sz="1400" dirty="0"/>
              <a:t> </a:t>
            </a:r>
            <a:r>
              <a:rPr lang="en-US" sz="1400" dirty="0" err="1"/>
              <a:t>पार्षद</a:t>
            </a:r>
            <a:r>
              <a:rPr lang="en-US" sz="1400" dirty="0"/>
              <a:t> </a:t>
            </a:r>
            <a:r>
              <a:rPr lang="en-US" sz="1400" dirty="0" err="1"/>
              <a:t>सीमा</a:t>
            </a:r>
            <a:r>
              <a:rPr lang="en-US" sz="1400" dirty="0"/>
              <a:t> </a:t>
            </a:r>
            <a:r>
              <a:rPr lang="en-US" sz="1400" dirty="0" err="1"/>
              <a:t>नियम</a:t>
            </a:r>
            <a:r>
              <a:rPr lang="en-US" sz="1400" dirty="0"/>
              <a:t> </a:t>
            </a:r>
            <a:r>
              <a:rPr lang="en-US" sz="1400" dirty="0" err="1"/>
              <a:t>एवं</a:t>
            </a:r>
            <a:r>
              <a:rPr lang="en-US" sz="1400" dirty="0"/>
              <a:t> </a:t>
            </a:r>
            <a:r>
              <a:rPr lang="en-US" sz="1400" dirty="0" err="1"/>
              <a:t>पार्षद</a:t>
            </a:r>
            <a:r>
              <a:rPr lang="en-US" sz="1400" dirty="0"/>
              <a:t> </a:t>
            </a:r>
            <a:r>
              <a:rPr lang="en-US" sz="1400" dirty="0" err="1"/>
              <a:t>अन्तर्नियमों</a:t>
            </a:r>
            <a:r>
              <a:rPr lang="en-US" sz="1400" dirty="0"/>
              <a:t> </a:t>
            </a:r>
            <a:r>
              <a:rPr lang="en-US" sz="1400" dirty="0" err="1"/>
              <a:t>द्वारा</a:t>
            </a:r>
            <a:r>
              <a:rPr lang="en-US" sz="1400" dirty="0"/>
              <a:t> </a:t>
            </a:r>
            <a:r>
              <a:rPr lang="en-US" sz="1400" dirty="0" err="1"/>
              <a:t>सीमित</a:t>
            </a:r>
            <a:r>
              <a:rPr lang="en-US" sz="1400" dirty="0"/>
              <a:t> </a:t>
            </a:r>
            <a:r>
              <a:rPr lang="en-US" sz="1400" dirty="0" err="1"/>
              <a:t>होता</a:t>
            </a:r>
            <a:r>
              <a:rPr lang="en-US" sz="1400" dirty="0"/>
              <a:t> </a:t>
            </a:r>
            <a:r>
              <a:rPr lang="en-US" sz="1400" dirty="0" err="1"/>
              <a:t>है</a:t>
            </a:r>
            <a:r>
              <a:rPr lang="en-US" sz="1400" dirty="0"/>
              <a:t>। </a:t>
            </a:r>
            <a:r>
              <a:rPr lang="en-US" sz="1400" dirty="0" err="1"/>
              <a:t>कम्पनी</a:t>
            </a:r>
            <a:r>
              <a:rPr lang="en-US" sz="1400" dirty="0"/>
              <a:t> </a:t>
            </a:r>
            <a:r>
              <a:rPr lang="en-US" sz="1400" dirty="0" err="1"/>
              <a:t>अपने</a:t>
            </a:r>
            <a:r>
              <a:rPr lang="en-US" sz="1400" dirty="0"/>
              <a:t> </a:t>
            </a:r>
            <a:r>
              <a:rPr lang="en-US" sz="1400" dirty="0" err="1"/>
              <a:t>पार्षद</a:t>
            </a:r>
            <a:r>
              <a:rPr lang="en-US" sz="1400" dirty="0"/>
              <a:t> </a:t>
            </a:r>
            <a:r>
              <a:rPr lang="en-US" sz="1400" dirty="0" err="1"/>
              <a:t>सीमा</a:t>
            </a:r>
            <a:r>
              <a:rPr lang="en-US" sz="1400" dirty="0"/>
              <a:t> </a:t>
            </a:r>
            <a:r>
              <a:rPr lang="en-US" sz="1400" dirty="0" err="1" smtClean="0"/>
              <a:t>नियम</a:t>
            </a:r>
            <a:r>
              <a:rPr lang="en-US" sz="1400" dirty="0" smtClean="0"/>
              <a:t> </a:t>
            </a:r>
            <a:r>
              <a:rPr lang="en-US" sz="1400" dirty="0" err="1"/>
              <a:t>एवं</a:t>
            </a:r>
            <a:r>
              <a:rPr lang="en-US" sz="1400" dirty="0"/>
              <a:t> </a:t>
            </a:r>
            <a:r>
              <a:rPr lang="en-US" sz="1400" dirty="0" err="1" smtClean="0"/>
              <a:t>पार्षद</a:t>
            </a:r>
            <a:r>
              <a:rPr lang="en-US" sz="1400" dirty="0" smtClean="0"/>
              <a:t> </a:t>
            </a:r>
            <a:r>
              <a:rPr lang="en-US" sz="1400" dirty="0" err="1"/>
              <a:t>अन्तर्नियमों</a:t>
            </a:r>
            <a:r>
              <a:rPr lang="en-US" sz="1400" dirty="0"/>
              <a:t> </a:t>
            </a:r>
            <a:r>
              <a:rPr lang="en-US" sz="1400" dirty="0" err="1"/>
              <a:t>द्वारा</a:t>
            </a:r>
            <a:r>
              <a:rPr lang="en-US" sz="1400" dirty="0"/>
              <a:t> </a:t>
            </a:r>
            <a:r>
              <a:rPr lang="en-US" sz="1400" dirty="0" err="1"/>
              <a:t>निर्धारित</a:t>
            </a:r>
            <a:r>
              <a:rPr lang="en-US" sz="1400" dirty="0"/>
              <a:t> </a:t>
            </a:r>
            <a:r>
              <a:rPr lang="en-US" sz="1400" dirty="0" err="1"/>
              <a:t>सीमाओं</a:t>
            </a:r>
            <a:r>
              <a:rPr lang="en-US" sz="1400" dirty="0"/>
              <a:t> </a:t>
            </a:r>
            <a:r>
              <a:rPr lang="en-US" sz="1400" dirty="0" err="1"/>
              <a:t>के</a:t>
            </a:r>
            <a:r>
              <a:rPr lang="en-US" sz="1400" dirty="0"/>
              <a:t> </a:t>
            </a:r>
            <a:r>
              <a:rPr lang="en-US" sz="1400" dirty="0" err="1"/>
              <a:t>बाहर</a:t>
            </a:r>
            <a:r>
              <a:rPr lang="en-US" sz="1400" dirty="0"/>
              <a:t> </a:t>
            </a:r>
            <a:r>
              <a:rPr lang="en-US" sz="1400" dirty="0" err="1"/>
              <a:t>कोई</a:t>
            </a:r>
            <a:r>
              <a:rPr lang="en-US" sz="1400" dirty="0"/>
              <a:t> </a:t>
            </a:r>
            <a:r>
              <a:rPr lang="en-US" sz="1400" dirty="0" err="1"/>
              <a:t>भी</a:t>
            </a:r>
            <a:r>
              <a:rPr lang="en-US" sz="1400" dirty="0"/>
              <a:t> </a:t>
            </a:r>
            <a:r>
              <a:rPr lang="en-US" sz="1400" dirty="0" err="1"/>
              <a:t>कार्य</a:t>
            </a:r>
            <a:r>
              <a:rPr lang="en-US" sz="1400" dirty="0"/>
              <a:t> </a:t>
            </a:r>
            <a:r>
              <a:rPr lang="en-US" sz="1400" dirty="0" err="1"/>
              <a:t>नहीं</a:t>
            </a:r>
            <a:r>
              <a:rPr lang="en-US" sz="1400" dirty="0"/>
              <a:t> </a:t>
            </a:r>
            <a:r>
              <a:rPr lang="en-US" sz="1400" dirty="0" err="1"/>
              <a:t>कर</a:t>
            </a:r>
            <a:r>
              <a:rPr lang="en-US" sz="1400" dirty="0"/>
              <a:t> </a:t>
            </a:r>
            <a:r>
              <a:rPr lang="en-US" sz="1400" dirty="0" err="1"/>
              <a:t>सकती</a:t>
            </a:r>
            <a:r>
              <a:rPr lang="en-US" sz="1400" dirty="0"/>
              <a:t>। </a:t>
            </a:r>
            <a:r>
              <a:rPr lang="en-US" sz="1400" dirty="0" err="1"/>
              <a:t>पार्षद</a:t>
            </a:r>
            <a:r>
              <a:rPr lang="en-US" sz="1400" dirty="0"/>
              <a:t> </a:t>
            </a:r>
            <a:r>
              <a:rPr lang="en-US" sz="1400" dirty="0" err="1"/>
              <a:t>सीमा</a:t>
            </a:r>
            <a:r>
              <a:rPr lang="en-US" sz="1400" dirty="0"/>
              <a:t> </a:t>
            </a:r>
            <a:r>
              <a:rPr lang="en-US" sz="1400" dirty="0" err="1"/>
              <a:t>नियम</a:t>
            </a:r>
            <a:r>
              <a:rPr lang="en-US" sz="1400" dirty="0"/>
              <a:t> </a:t>
            </a:r>
            <a:r>
              <a:rPr lang="en-US" sz="1400" dirty="0" err="1"/>
              <a:t>में</a:t>
            </a:r>
            <a:r>
              <a:rPr lang="en-US" sz="1400" dirty="0"/>
              <a:t> </a:t>
            </a:r>
            <a:r>
              <a:rPr lang="en-US" sz="1400" dirty="0" err="1"/>
              <a:t>कम्पनी</a:t>
            </a:r>
            <a:r>
              <a:rPr lang="en-US" sz="1400" dirty="0"/>
              <a:t> </a:t>
            </a:r>
            <a:r>
              <a:rPr lang="en-US" sz="1400" dirty="0" err="1"/>
              <a:t>के</a:t>
            </a:r>
            <a:r>
              <a:rPr lang="en-US" sz="1400" dirty="0"/>
              <a:t> </a:t>
            </a:r>
            <a:r>
              <a:rPr lang="en-US" sz="1400" dirty="0" err="1"/>
              <a:t>मूल</a:t>
            </a:r>
            <a:r>
              <a:rPr lang="en-US" sz="1400" dirty="0"/>
              <a:t> </a:t>
            </a:r>
            <a:r>
              <a:rPr lang="en-US" sz="1400" dirty="0" err="1"/>
              <a:t>उद्देश्य</a:t>
            </a:r>
            <a:r>
              <a:rPr lang="en-US" sz="1400" dirty="0"/>
              <a:t> </a:t>
            </a:r>
            <a:r>
              <a:rPr lang="en-US" sz="1400" dirty="0" err="1"/>
              <a:t>का</a:t>
            </a:r>
            <a:r>
              <a:rPr lang="en-US" sz="1400" dirty="0"/>
              <a:t> </a:t>
            </a:r>
            <a:r>
              <a:rPr lang="en-US" sz="1400" dirty="0" err="1"/>
              <a:t>उल्लेख</a:t>
            </a:r>
            <a:r>
              <a:rPr lang="en-US" sz="1400" dirty="0"/>
              <a:t> </a:t>
            </a:r>
            <a:r>
              <a:rPr lang="en-US" sz="1400" dirty="0" err="1"/>
              <a:t>होता</a:t>
            </a:r>
            <a:r>
              <a:rPr lang="en-US" sz="1400" dirty="0"/>
              <a:t> </a:t>
            </a:r>
            <a:r>
              <a:rPr lang="en-US" sz="1400" dirty="0" err="1"/>
              <a:t>है</a:t>
            </a:r>
            <a:r>
              <a:rPr lang="en-US" sz="1400" dirty="0"/>
              <a:t> </a:t>
            </a:r>
            <a:r>
              <a:rPr lang="en-US" sz="1400" dirty="0" err="1"/>
              <a:t>तथा</a:t>
            </a:r>
            <a:r>
              <a:rPr lang="en-US" sz="1400" dirty="0"/>
              <a:t> </a:t>
            </a:r>
            <a:r>
              <a:rPr lang="en-US" sz="1400" dirty="0" err="1"/>
              <a:t>इन</a:t>
            </a:r>
            <a:r>
              <a:rPr lang="en-US" sz="1400" dirty="0"/>
              <a:t> </a:t>
            </a:r>
            <a:r>
              <a:rPr lang="en-US" sz="1400" dirty="0" err="1"/>
              <a:t>उद्देश्यों</a:t>
            </a:r>
            <a:r>
              <a:rPr lang="en-US" sz="1400" dirty="0"/>
              <a:t> </a:t>
            </a:r>
            <a:r>
              <a:rPr lang="en-US" sz="1400" dirty="0" err="1"/>
              <a:t>की</a:t>
            </a:r>
            <a:r>
              <a:rPr lang="en-US" sz="1400" dirty="0"/>
              <a:t> </a:t>
            </a:r>
            <a:r>
              <a:rPr lang="en-US" sz="1400" dirty="0" err="1"/>
              <a:t>पूर्ति</a:t>
            </a:r>
            <a:r>
              <a:rPr lang="en-US" sz="1400" dirty="0"/>
              <a:t> </a:t>
            </a:r>
            <a:r>
              <a:rPr lang="en-US" sz="1400" dirty="0" err="1"/>
              <a:t>तथा</a:t>
            </a:r>
            <a:r>
              <a:rPr lang="en-US" sz="1400" dirty="0"/>
              <a:t> </a:t>
            </a:r>
            <a:r>
              <a:rPr lang="en-US" sz="1400" dirty="0" err="1"/>
              <a:t>कार्य</a:t>
            </a:r>
            <a:r>
              <a:rPr lang="en-US" sz="1400" dirty="0"/>
              <a:t> </a:t>
            </a:r>
            <a:r>
              <a:rPr lang="en-US" sz="1400" dirty="0" err="1"/>
              <a:t>संचालन</a:t>
            </a:r>
            <a:r>
              <a:rPr lang="en-US" sz="1400" dirty="0"/>
              <a:t> </a:t>
            </a:r>
            <a:r>
              <a:rPr lang="en-US" sz="1400" dirty="0" err="1"/>
              <a:t>संबंधी</a:t>
            </a:r>
            <a:r>
              <a:rPr lang="en-US" sz="1400" dirty="0"/>
              <a:t> </a:t>
            </a:r>
            <a:r>
              <a:rPr lang="en-US" sz="1400" dirty="0" err="1"/>
              <a:t>नियमों</a:t>
            </a:r>
            <a:r>
              <a:rPr lang="en-US" sz="1400" dirty="0"/>
              <a:t> </a:t>
            </a:r>
            <a:r>
              <a:rPr lang="en-US" sz="1400" dirty="0" err="1"/>
              <a:t>का</a:t>
            </a:r>
            <a:r>
              <a:rPr lang="en-US" sz="1400" dirty="0"/>
              <a:t> </a:t>
            </a:r>
            <a:r>
              <a:rPr lang="en-US" sz="1400" dirty="0" err="1"/>
              <a:t>उल्लेख</a:t>
            </a:r>
            <a:r>
              <a:rPr lang="en-US" sz="1400" dirty="0"/>
              <a:t> </a:t>
            </a:r>
            <a:r>
              <a:rPr lang="en-US" sz="1400" dirty="0" err="1"/>
              <a:t>कम्पनी</a:t>
            </a:r>
            <a:r>
              <a:rPr lang="en-US" sz="1400" dirty="0"/>
              <a:t> </a:t>
            </a:r>
            <a:r>
              <a:rPr lang="en-US" sz="1400" dirty="0" err="1"/>
              <a:t>के</a:t>
            </a:r>
            <a:r>
              <a:rPr lang="en-US" sz="1400" dirty="0"/>
              <a:t> </a:t>
            </a:r>
            <a:r>
              <a:rPr lang="en-US" sz="1400" dirty="0" err="1"/>
              <a:t>पार्षद</a:t>
            </a:r>
            <a:r>
              <a:rPr lang="en-US" sz="1400" dirty="0"/>
              <a:t> </a:t>
            </a:r>
            <a:r>
              <a:rPr lang="en-US" sz="1400" dirty="0" err="1"/>
              <a:t>अन्तर्नियमों</a:t>
            </a:r>
            <a:r>
              <a:rPr lang="en-US" sz="1400" dirty="0"/>
              <a:t> </a:t>
            </a:r>
            <a:r>
              <a:rPr lang="en-US" sz="1400" dirty="0" err="1"/>
              <a:t>में</a:t>
            </a:r>
            <a:r>
              <a:rPr lang="en-US" sz="1400" dirty="0"/>
              <a:t> </a:t>
            </a:r>
            <a:r>
              <a:rPr lang="en-US" sz="1400" dirty="0" err="1"/>
              <a:t>होता</a:t>
            </a:r>
            <a:r>
              <a:rPr lang="en-US" sz="1400" dirty="0"/>
              <a:t> </a:t>
            </a:r>
            <a:r>
              <a:rPr lang="en-US" sz="1400" dirty="0" err="1"/>
              <a:t>है</a:t>
            </a:r>
            <a:r>
              <a:rPr lang="en-US" sz="1400" dirty="0"/>
              <a:t>। </a:t>
            </a:r>
            <a:r>
              <a:rPr lang="en-US" sz="1400" dirty="0" err="1"/>
              <a:t>कम्पनी</a:t>
            </a:r>
            <a:r>
              <a:rPr lang="en-US" sz="1400" dirty="0"/>
              <a:t> </a:t>
            </a:r>
            <a:r>
              <a:rPr lang="en-US" sz="1400" dirty="0" err="1"/>
              <a:t>का</a:t>
            </a:r>
            <a:r>
              <a:rPr lang="en-US" sz="1400" dirty="0"/>
              <a:t> </a:t>
            </a:r>
            <a:r>
              <a:rPr lang="en-US" sz="1400" dirty="0" err="1"/>
              <a:t>संचालक</a:t>
            </a:r>
            <a:r>
              <a:rPr lang="en-US" sz="1400" dirty="0"/>
              <a:t> </a:t>
            </a:r>
            <a:r>
              <a:rPr lang="en-US" sz="1400" dirty="0" err="1"/>
              <a:t>मण्डल</a:t>
            </a:r>
            <a:r>
              <a:rPr lang="en-US" sz="1400" dirty="0"/>
              <a:t> </a:t>
            </a:r>
            <a:r>
              <a:rPr lang="en-US" sz="1400" dirty="0" err="1"/>
              <a:t>पार्षद</a:t>
            </a:r>
            <a:r>
              <a:rPr lang="en-US" sz="1400" dirty="0"/>
              <a:t> </a:t>
            </a:r>
            <a:r>
              <a:rPr lang="en-US" sz="1400" dirty="0" err="1"/>
              <a:t>अन्तर्नियमों</a:t>
            </a:r>
            <a:r>
              <a:rPr lang="en-US" sz="1400" dirty="0"/>
              <a:t> </a:t>
            </a:r>
            <a:r>
              <a:rPr lang="en-US" sz="1400" dirty="0" err="1"/>
              <a:t>के</a:t>
            </a:r>
            <a:r>
              <a:rPr lang="en-US" sz="1400" dirty="0"/>
              <a:t> </a:t>
            </a:r>
            <a:r>
              <a:rPr lang="en-US" sz="1400" dirty="0" err="1"/>
              <a:t>अधीन</a:t>
            </a:r>
            <a:r>
              <a:rPr lang="en-US" sz="1400" dirty="0"/>
              <a:t> </a:t>
            </a:r>
            <a:r>
              <a:rPr lang="en-US" sz="1400" dirty="0" err="1"/>
              <a:t>ही</a:t>
            </a:r>
            <a:r>
              <a:rPr lang="en-US" sz="1400" dirty="0"/>
              <a:t> </a:t>
            </a:r>
            <a:r>
              <a:rPr lang="en-US" sz="1400" dirty="0" err="1"/>
              <a:t>अपना</a:t>
            </a:r>
            <a:r>
              <a:rPr lang="en-US" sz="1400" dirty="0"/>
              <a:t> </a:t>
            </a:r>
            <a:r>
              <a:rPr lang="en-US" sz="1400" dirty="0" err="1"/>
              <a:t>कार्य</a:t>
            </a:r>
            <a:r>
              <a:rPr lang="en-US" sz="1400" dirty="0"/>
              <a:t> </a:t>
            </a:r>
            <a:r>
              <a:rPr lang="en-US" sz="1400" dirty="0" err="1"/>
              <a:t>संचालन</a:t>
            </a:r>
            <a:r>
              <a:rPr lang="en-US" sz="1400" dirty="0"/>
              <a:t> </a:t>
            </a:r>
            <a:r>
              <a:rPr lang="en-US" sz="1400" dirty="0" err="1"/>
              <a:t>करते</a:t>
            </a:r>
            <a:r>
              <a:rPr lang="en-US" sz="1400" dirty="0"/>
              <a:t> </a:t>
            </a:r>
            <a:r>
              <a:rPr lang="en-US" sz="1400" dirty="0" err="1"/>
              <a:t>हैं</a:t>
            </a:r>
            <a:r>
              <a:rPr lang="en-US" sz="1400" dirty="0"/>
              <a:t>। </a:t>
            </a:r>
            <a:r>
              <a:rPr lang="en-US" sz="1400" dirty="0" err="1"/>
              <a:t>इस</a:t>
            </a:r>
            <a:r>
              <a:rPr lang="en-US" sz="1400" dirty="0"/>
              <a:t> </a:t>
            </a:r>
            <a:r>
              <a:rPr lang="en-US" sz="1400" dirty="0" err="1"/>
              <a:t>प्रकार</a:t>
            </a:r>
            <a:r>
              <a:rPr lang="en-US" sz="1400" dirty="0"/>
              <a:t> </a:t>
            </a:r>
            <a:r>
              <a:rPr lang="en-US" sz="1400" dirty="0" err="1"/>
              <a:t>कम्पनी</a:t>
            </a:r>
            <a:r>
              <a:rPr lang="en-US" sz="1400" dirty="0"/>
              <a:t> </a:t>
            </a:r>
            <a:r>
              <a:rPr lang="en-US" sz="1400" dirty="0" err="1"/>
              <a:t>अपने</a:t>
            </a:r>
            <a:r>
              <a:rPr lang="en-US" sz="1400" dirty="0"/>
              <a:t> </a:t>
            </a:r>
            <a:r>
              <a:rPr lang="en-US" sz="1400" dirty="0" err="1"/>
              <a:t>पार्षद</a:t>
            </a:r>
            <a:r>
              <a:rPr lang="en-US" sz="1400" dirty="0"/>
              <a:t> </a:t>
            </a:r>
            <a:r>
              <a:rPr lang="en-US" sz="1400" dirty="0" err="1"/>
              <a:t>सीमा</a:t>
            </a:r>
            <a:r>
              <a:rPr lang="en-US" sz="1400" dirty="0"/>
              <a:t> </a:t>
            </a:r>
            <a:r>
              <a:rPr lang="en-US" sz="1400" dirty="0" err="1"/>
              <a:t>नियम</a:t>
            </a:r>
            <a:r>
              <a:rPr lang="en-US" sz="1400" dirty="0"/>
              <a:t>, </a:t>
            </a:r>
            <a:r>
              <a:rPr lang="en-US" sz="1400" dirty="0" err="1"/>
              <a:t>पार्षद</a:t>
            </a:r>
            <a:r>
              <a:rPr lang="en-US" sz="1400" dirty="0"/>
              <a:t> </a:t>
            </a:r>
            <a:r>
              <a:rPr lang="en-US" sz="1400" dirty="0" err="1"/>
              <a:t>अन्तर्नियम</a:t>
            </a:r>
            <a:r>
              <a:rPr lang="en-US" sz="1400" dirty="0"/>
              <a:t> </a:t>
            </a:r>
            <a:r>
              <a:rPr lang="en-US" sz="1400" dirty="0" err="1"/>
              <a:t>एवं</a:t>
            </a:r>
            <a:r>
              <a:rPr lang="en-US" sz="1400" dirty="0"/>
              <a:t> </a:t>
            </a:r>
            <a:r>
              <a:rPr lang="en-US" sz="1400" dirty="0" err="1"/>
              <a:t>कम्पनी</a:t>
            </a:r>
            <a:r>
              <a:rPr lang="en-US" sz="1400" dirty="0"/>
              <a:t> </a:t>
            </a:r>
            <a:r>
              <a:rPr lang="en-US" sz="1400" dirty="0" err="1"/>
              <a:t>अधिनियम</a:t>
            </a:r>
            <a:r>
              <a:rPr lang="en-US" sz="1400" dirty="0"/>
              <a:t> </a:t>
            </a:r>
            <a:r>
              <a:rPr lang="en-US" sz="1400" dirty="0" err="1"/>
              <a:t>के</a:t>
            </a:r>
            <a:r>
              <a:rPr lang="en-US" sz="1400" dirty="0"/>
              <a:t> </a:t>
            </a:r>
            <a:r>
              <a:rPr lang="en-US" sz="1400" dirty="0" err="1"/>
              <a:t>बाहर</a:t>
            </a:r>
            <a:r>
              <a:rPr lang="en-US" sz="1400" dirty="0"/>
              <a:t> </a:t>
            </a:r>
            <a:r>
              <a:rPr lang="en-US" sz="1400" dirty="0" err="1"/>
              <a:t>कोई</a:t>
            </a:r>
            <a:r>
              <a:rPr lang="en-US" sz="1400" dirty="0"/>
              <a:t> </a:t>
            </a:r>
            <a:r>
              <a:rPr lang="en-US" sz="1400" dirty="0" err="1"/>
              <a:t>कार्य</a:t>
            </a:r>
            <a:r>
              <a:rPr lang="en-US" sz="1400" dirty="0"/>
              <a:t> </a:t>
            </a:r>
            <a:r>
              <a:rPr lang="en-US" sz="1400" dirty="0" err="1"/>
              <a:t>नहीं</a:t>
            </a:r>
            <a:r>
              <a:rPr lang="en-US" sz="1400" dirty="0"/>
              <a:t> </a:t>
            </a:r>
            <a:r>
              <a:rPr lang="en-US" sz="1400" dirty="0" err="1"/>
              <a:t>कर</a:t>
            </a:r>
            <a:r>
              <a:rPr lang="en-US" sz="1400" dirty="0"/>
              <a:t> </a:t>
            </a:r>
            <a:r>
              <a:rPr lang="en-US" sz="1400" dirty="0" err="1"/>
              <a:t>सकती</a:t>
            </a:r>
            <a:r>
              <a:rPr lang="en-US" sz="1400" dirty="0"/>
              <a:t>।</a:t>
            </a:r>
          </a:p>
        </p:txBody>
      </p:sp>
    </p:spTree>
    <p:extLst>
      <p:ext uri="{BB962C8B-B14F-4D97-AF65-F5344CB8AC3E}">
        <p14:creationId xmlns:p14="http://schemas.microsoft.com/office/powerpoint/2010/main" val="27400876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69675" y="609509"/>
            <a:ext cx="10903789" cy="5001369"/>
          </a:xfrm>
          <a:prstGeom prst="rect">
            <a:avLst/>
          </a:prstGeom>
        </p:spPr>
        <p:txBody>
          <a:bodyPr wrap="square">
            <a:spAutoFit/>
          </a:bodyPr>
          <a:lstStyle/>
          <a:p>
            <a:pPr algn="ctr"/>
            <a:r>
              <a:rPr lang="en-US" sz="1600" b="1" u="sng" dirty="0" smtClean="0"/>
              <a:t>10.कम्पनी </a:t>
            </a:r>
            <a:r>
              <a:rPr lang="en-US" sz="1600" b="1" u="sng" dirty="0" err="1"/>
              <a:t>के</a:t>
            </a:r>
            <a:r>
              <a:rPr lang="en-US" sz="1600" b="1" u="sng" dirty="0"/>
              <a:t> </a:t>
            </a:r>
            <a:r>
              <a:rPr lang="en-US" sz="1600" b="1" u="sng" dirty="0" err="1"/>
              <a:t>प्रवर्तन</a:t>
            </a:r>
            <a:r>
              <a:rPr lang="en-US" sz="1600" b="1" u="sng" dirty="0"/>
              <a:t> </a:t>
            </a:r>
            <a:r>
              <a:rPr lang="en-US" sz="1600" b="1" u="sng" dirty="0" err="1"/>
              <a:t>का</a:t>
            </a:r>
            <a:r>
              <a:rPr lang="en-US" sz="1600" b="1" u="sng" dirty="0"/>
              <a:t> </a:t>
            </a:r>
            <a:r>
              <a:rPr lang="en-US" sz="1600" b="1" u="sng" dirty="0" err="1"/>
              <a:t>अर्थ</a:t>
            </a:r>
            <a:r>
              <a:rPr lang="en-US" sz="1600" b="1" u="sng" dirty="0"/>
              <a:t> </a:t>
            </a:r>
            <a:r>
              <a:rPr lang="en-US" sz="1600" b="1" u="sng" dirty="0" err="1"/>
              <a:t>एवं</a:t>
            </a:r>
            <a:r>
              <a:rPr lang="en-US" sz="1600" b="1" u="sng" dirty="0"/>
              <a:t> </a:t>
            </a:r>
            <a:r>
              <a:rPr lang="en-US" sz="1600" b="1" u="sng" dirty="0" err="1"/>
              <a:t>परिभाषा</a:t>
            </a:r>
            <a:endParaRPr lang="en-US" sz="1600" b="1" u="sng" dirty="0"/>
          </a:p>
          <a:p>
            <a:pPr algn="ctr"/>
            <a:r>
              <a:rPr lang="en-US" sz="1600" u="sng" dirty="0"/>
              <a:t>(Meaning and Definition of Promotion of a Company</a:t>
            </a:r>
            <a:r>
              <a:rPr lang="en-US" sz="1600" u="sng" dirty="0" smtClean="0"/>
              <a:t>)</a:t>
            </a:r>
          </a:p>
          <a:p>
            <a:pPr algn="ctr"/>
            <a:endParaRPr lang="en-US" sz="1400" u="sng" dirty="0"/>
          </a:p>
          <a:p>
            <a:pPr>
              <a:lnSpc>
                <a:spcPct val="150000"/>
              </a:lnSpc>
            </a:pPr>
            <a:r>
              <a:rPr lang="en-US" sz="1400" dirty="0" err="1"/>
              <a:t>प्रवर्तन</a:t>
            </a:r>
            <a:r>
              <a:rPr lang="en-US" sz="1400" dirty="0"/>
              <a:t> </a:t>
            </a:r>
            <a:r>
              <a:rPr lang="en-US" sz="1400" dirty="0" err="1"/>
              <a:t>कम्पनी</a:t>
            </a:r>
            <a:r>
              <a:rPr lang="en-US" sz="1400" dirty="0"/>
              <a:t> </a:t>
            </a:r>
            <a:r>
              <a:rPr lang="en-US" sz="1400" dirty="0" err="1"/>
              <a:t>के</a:t>
            </a:r>
            <a:r>
              <a:rPr lang="en-US" sz="1400" dirty="0"/>
              <a:t> </a:t>
            </a:r>
            <a:r>
              <a:rPr lang="en-US" sz="1400" dirty="0" err="1"/>
              <a:t>निर्माण</a:t>
            </a:r>
            <a:r>
              <a:rPr lang="en-US" sz="1400" dirty="0"/>
              <a:t> </a:t>
            </a:r>
            <a:r>
              <a:rPr lang="en-US" sz="1400" dirty="0" err="1"/>
              <a:t>की</a:t>
            </a:r>
            <a:r>
              <a:rPr lang="en-US" sz="1400" dirty="0"/>
              <a:t> </a:t>
            </a:r>
            <a:r>
              <a:rPr lang="en-US" sz="1400" dirty="0" err="1"/>
              <a:t>प्रथम</a:t>
            </a:r>
            <a:r>
              <a:rPr lang="en-US" sz="1400" dirty="0"/>
              <a:t> </a:t>
            </a:r>
            <a:r>
              <a:rPr lang="en-US" sz="1400" dirty="0" err="1"/>
              <a:t>सीढ़ी</a:t>
            </a:r>
            <a:r>
              <a:rPr lang="en-US" sz="1400" dirty="0"/>
              <a:t> </a:t>
            </a:r>
            <a:r>
              <a:rPr lang="en-US" sz="1400" dirty="0" err="1"/>
              <a:t>है</a:t>
            </a:r>
            <a:r>
              <a:rPr lang="en-US" sz="1400" dirty="0"/>
              <a:t>, </a:t>
            </a:r>
            <a:r>
              <a:rPr lang="en-US" sz="1400" dirty="0" err="1"/>
              <a:t>जिसमें</a:t>
            </a:r>
            <a:r>
              <a:rPr lang="en-US" sz="1400" dirty="0"/>
              <a:t> </a:t>
            </a:r>
            <a:r>
              <a:rPr lang="en-US" sz="1400" dirty="0" err="1"/>
              <a:t>एक</a:t>
            </a:r>
            <a:r>
              <a:rPr lang="en-US" sz="1400" dirty="0"/>
              <a:t> </a:t>
            </a:r>
            <a:r>
              <a:rPr lang="en-US" sz="1400" dirty="0" err="1"/>
              <a:t>कम्पनी</a:t>
            </a:r>
            <a:r>
              <a:rPr lang="en-US" sz="1400" dirty="0"/>
              <a:t> </a:t>
            </a:r>
            <a:r>
              <a:rPr lang="en-US" sz="1400" dirty="0" err="1"/>
              <a:t>स्थापित</a:t>
            </a:r>
            <a:r>
              <a:rPr lang="en-US" sz="1400" dirty="0"/>
              <a:t> </a:t>
            </a:r>
            <a:r>
              <a:rPr lang="en-US" sz="1400" dirty="0" err="1"/>
              <a:t>करने</a:t>
            </a:r>
            <a:r>
              <a:rPr lang="en-US" sz="1400" dirty="0"/>
              <a:t> </a:t>
            </a:r>
            <a:r>
              <a:rPr lang="en-US" sz="1400" dirty="0" err="1"/>
              <a:t>का</a:t>
            </a:r>
            <a:r>
              <a:rPr lang="en-US" sz="1400" dirty="0"/>
              <a:t> </a:t>
            </a:r>
            <a:r>
              <a:rPr lang="en-US" sz="1400" dirty="0" err="1"/>
              <a:t>विचार</a:t>
            </a:r>
            <a:r>
              <a:rPr lang="en-US" sz="1400" dirty="0"/>
              <a:t> </a:t>
            </a:r>
            <a:r>
              <a:rPr lang="en-US" sz="1400" dirty="0" err="1"/>
              <a:t>उत्पन्न</a:t>
            </a:r>
            <a:r>
              <a:rPr lang="en-US" sz="1400" dirty="0"/>
              <a:t> </a:t>
            </a:r>
            <a:r>
              <a:rPr lang="en-US" sz="1400" dirty="0" err="1"/>
              <a:t>होता</a:t>
            </a:r>
            <a:r>
              <a:rPr lang="en-US" sz="1400" dirty="0"/>
              <a:t> </a:t>
            </a:r>
            <a:r>
              <a:rPr lang="en-US" sz="1400" dirty="0" err="1"/>
              <a:t>है</a:t>
            </a:r>
            <a:r>
              <a:rPr lang="en-US" sz="1400" dirty="0"/>
              <a:t> </a:t>
            </a:r>
            <a:r>
              <a:rPr lang="en-US" sz="1400" dirty="0" err="1"/>
              <a:t>और</a:t>
            </a:r>
            <a:r>
              <a:rPr lang="en-US" sz="1400" dirty="0"/>
              <a:t> </a:t>
            </a:r>
            <a:r>
              <a:rPr lang="en-US" sz="1400" dirty="0" err="1"/>
              <a:t>इसे</a:t>
            </a:r>
            <a:r>
              <a:rPr lang="en-US" sz="1400" dirty="0"/>
              <a:t> </a:t>
            </a:r>
            <a:r>
              <a:rPr lang="en-US" sz="1400" dirty="0" err="1"/>
              <a:t>कार्य</a:t>
            </a:r>
            <a:r>
              <a:rPr lang="en-US" sz="1400" dirty="0"/>
              <a:t> </a:t>
            </a:r>
            <a:r>
              <a:rPr lang="en-US" sz="1400" dirty="0" err="1"/>
              <a:t>रूप</a:t>
            </a:r>
            <a:r>
              <a:rPr lang="en-US" sz="1400" dirty="0"/>
              <a:t> </a:t>
            </a:r>
            <a:r>
              <a:rPr lang="en-US" sz="1400" dirty="0" err="1"/>
              <a:t>में</a:t>
            </a:r>
            <a:r>
              <a:rPr lang="en-US" sz="1400" dirty="0"/>
              <a:t> </a:t>
            </a:r>
            <a:r>
              <a:rPr lang="en-US" sz="1400" dirty="0" err="1"/>
              <a:t>परिणित</a:t>
            </a:r>
            <a:r>
              <a:rPr lang="en-US" sz="1400" dirty="0"/>
              <a:t> </a:t>
            </a:r>
            <a:r>
              <a:rPr lang="en-US" sz="1400" dirty="0" err="1"/>
              <a:t>करने</a:t>
            </a:r>
            <a:r>
              <a:rPr lang="en-US" sz="1400" dirty="0"/>
              <a:t> </a:t>
            </a:r>
            <a:r>
              <a:rPr lang="en-US" sz="1400" dirty="0" err="1"/>
              <a:t>के</a:t>
            </a:r>
            <a:r>
              <a:rPr lang="en-US" sz="1400" dirty="0"/>
              <a:t> </a:t>
            </a:r>
            <a:r>
              <a:rPr lang="en-US" sz="1400" dirty="0" err="1"/>
              <a:t>लिए</a:t>
            </a:r>
            <a:r>
              <a:rPr lang="en-US" sz="1400" dirty="0"/>
              <a:t> </a:t>
            </a:r>
            <a:r>
              <a:rPr lang="en-US" sz="1400" dirty="0" err="1"/>
              <a:t>आवश्यक</a:t>
            </a:r>
            <a:r>
              <a:rPr lang="en-US" sz="1400" dirty="0"/>
              <a:t> </a:t>
            </a:r>
            <a:r>
              <a:rPr lang="en-US" sz="1400" dirty="0" err="1"/>
              <a:t>कार्यवाही</a:t>
            </a:r>
            <a:r>
              <a:rPr lang="en-US" sz="1400" dirty="0"/>
              <a:t> </a:t>
            </a:r>
            <a:r>
              <a:rPr lang="en-US" sz="1400" dirty="0" err="1"/>
              <a:t>की</a:t>
            </a:r>
            <a:r>
              <a:rPr lang="en-US" sz="1400" dirty="0"/>
              <a:t> </a:t>
            </a:r>
            <a:r>
              <a:rPr lang="en-US" sz="1400" dirty="0" err="1"/>
              <a:t>जाती</a:t>
            </a:r>
            <a:r>
              <a:rPr lang="en-US" sz="1400" dirty="0"/>
              <a:t> </a:t>
            </a:r>
            <a:r>
              <a:rPr lang="en-US" sz="1400" dirty="0" err="1"/>
              <a:t>है</a:t>
            </a:r>
            <a:r>
              <a:rPr lang="en-US" sz="1400" dirty="0"/>
              <a:t>। </a:t>
            </a:r>
            <a:r>
              <a:rPr lang="en-US" sz="1400" dirty="0" err="1"/>
              <a:t>इस</a:t>
            </a:r>
            <a:r>
              <a:rPr lang="en-US" sz="1400" dirty="0"/>
              <a:t> </a:t>
            </a:r>
            <a:r>
              <a:rPr lang="en-US" sz="1400" dirty="0" err="1"/>
              <a:t>प्रकार</a:t>
            </a:r>
            <a:r>
              <a:rPr lang="en-US" sz="1400" dirty="0"/>
              <a:t> </a:t>
            </a:r>
            <a:r>
              <a:rPr lang="en-US" sz="1400" dirty="0" err="1"/>
              <a:t>कम्पनी</a:t>
            </a:r>
            <a:r>
              <a:rPr lang="en-US" sz="1400" dirty="0"/>
              <a:t> </a:t>
            </a:r>
            <a:r>
              <a:rPr lang="en-US" sz="1400" dirty="0" err="1"/>
              <a:t>के</a:t>
            </a:r>
            <a:r>
              <a:rPr lang="en-US" sz="1400" dirty="0"/>
              <a:t> </a:t>
            </a:r>
            <a:r>
              <a:rPr lang="en-US" sz="1400" dirty="0" err="1"/>
              <a:t>प्रवर्तन</a:t>
            </a:r>
            <a:r>
              <a:rPr lang="en-US" sz="1400" dirty="0"/>
              <a:t> </a:t>
            </a:r>
            <a:r>
              <a:rPr lang="en-US" sz="1400" dirty="0" err="1"/>
              <a:t>का</a:t>
            </a:r>
            <a:r>
              <a:rPr lang="en-US" sz="1400" dirty="0"/>
              <a:t> </a:t>
            </a:r>
            <a:r>
              <a:rPr lang="en-US" sz="1400" dirty="0" err="1"/>
              <a:t>कार्य</a:t>
            </a:r>
            <a:r>
              <a:rPr lang="en-US" sz="1400" dirty="0"/>
              <a:t> </a:t>
            </a:r>
            <a:r>
              <a:rPr lang="en-US" sz="1400" dirty="0" err="1"/>
              <a:t>नवीन</a:t>
            </a:r>
            <a:r>
              <a:rPr lang="en-US" sz="1400" dirty="0"/>
              <a:t> </a:t>
            </a:r>
            <a:r>
              <a:rPr lang="en-US" sz="1400" dirty="0" err="1"/>
              <a:t>विचार</a:t>
            </a:r>
            <a:r>
              <a:rPr lang="en-US" sz="1400" dirty="0"/>
              <a:t> </a:t>
            </a:r>
            <a:r>
              <a:rPr lang="en-US" sz="1400" dirty="0" err="1"/>
              <a:t>उत्पन्न</a:t>
            </a:r>
            <a:r>
              <a:rPr lang="en-US" sz="1400" dirty="0"/>
              <a:t> </a:t>
            </a:r>
            <a:r>
              <a:rPr lang="en-US" sz="1400" dirty="0" err="1"/>
              <a:t>होने</a:t>
            </a:r>
            <a:r>
              <a:rPr lang="en-US" sz="1400" dirty="0"/>
              <a:t> </a:t>
            </a:r>
            <a:r>
              <a:rPr lang="en-US" sz="1400" dirty="0" err="1"/>
              <a:t>से</a:t>
            </a:r>
            <a:r>
              <a:rPr lang="en-US" sz="1400" dirty="0"/>
              <a:t> </a:t>
            </a:r>
            <a:r>
              <a:rPr lang="en-US" sz="1400" dirty="0" err="1"/>
              <a:t>प्रारम्भ</a:t>
            </a:r>
            <a:r>
              <a:rPr lang="en-US" sz="1400" dirty="0"/>
              <a:t> </a:t>
            </a:r>
            <a:r>
              <a:rPr lang="en-US" sz="1400" dirty="0" err="1"/>
              <a:t>होता</a:t>
            </a:r>
            <a:r>
              <a:rPr lang="en-US" sz="1400" dirty="0"/>
              <a:t> </a:t>
            </a:r>
            <a:r>
              <a:rPr lang="en-US" sz="1400" dirty="0" err="1"/>
              <a:t>है</a:t>
            </a:r>
            <a:r>
              <a:rPr lang="en-US" sz="1400" dirty="0"/>
              <a:t> </a:t>
            </a:r>
            <a:r>
              <a:rPr lang="en-US" sz="1400" dirty="0" err="1"/>
              <a:t>और</a:t>
            </a:r>
            <a:r>
              <a:rPr lang="en-US" sz="1400" dirty="0"/>
              <a:t> </a:t>
            </a:r>
            <a:r>
              <a:rPr lang="en-US" sz="1400" dirty="0" err="1"/>
              <a:t>तब</a:t>
            </a:r>
            <a:r>
              <a:rPr lang="en-US" sz="1400" dirty="0"/>
              <a:t> </a:t>
            </a:r>
            <a:r>
              <a:rPr lang="en-US" sz="1400" dirty="0" err="1"/>
              <a:t>तक</a:t>
            </a:r>
            <a:r>
              <a:rPr lang="en-US" sz="1400" dirty="0"/>
              <a:t> </a:t>
            </a:r>
            <a:r>
              <a:rPr lang="en-US" sz="1400" dirty="0" err="1"/>
              <a:t>चलता</a:t>
            </a:r>
            <a:r>
              <a:rPr lang="en-US" sz="1400" dirty="0"/>
              <a:t> </a:t>
            </a:r>
            <a:r>
              <a:rPr lang="en-US" sz="1400" dirty="0" err="1"/>
              <a:t>रहता</a:t>
            </a:r>
            <a:r>
              <a:rPr lang="en-US" sz="1400" dirty="0"/>
              <a:t> </a:t>
            </a:r>
            <a:r>
              <a:rPr lang="en-US" sz="1400" dirty="0" err="1"/>
              <a:t>है</a:t>
            </a:r>
            <a:r>
              <a:rPr lang="en-US" sz="1400" dirty="0"/>
              <a:t>, </a:t>
            </a:r>
            <a:r>
              <a:rPr lang="en-US" sz="1400" dirty="0" err="1"/>
              <a:t>जब</a:t>
            </a:r>
            <a:r>
              <a:rPr lang="en-US" sz="1400" dirty="0"/>
              <a:t> </a:t>
            </a:r>
            <a:r>
              <a:rPr lang="en-US" sz="1400" dirty="0" err="1"/>
              <a:t>तक</a:t>
            </a:r>
            <a:r>
              <a:rPr lang="en-US" sz="1400" dirty="0"/>
              <a:t> </a:t>
            </a:r>
            <a:r>
              <a:rPr lang="en-US" sz="1400" dirty="0" err="1"/>
              <a:t>कि</a:t>
            </a:r>
            <a:r>
              <a:rPr lang="en-US" sz="1400" dirty="0"/>
              <a:t> </a:t>
            </a:r>
            <a:r>
              <a:rPr lang="en-US" sz="1400" dirty="0" err="1"/>
              <a:t>वैधानिक</a:t>
            </a:r>
            <a:r>
              <a:rPr lang="en-US" sz="1400" dirty="0"/>
              <a:t> </a:t>
            </a:r>
            <a:r>
              <a:rPr lang="en-US" sz="1400" dirty="0" err="1"/>
              <a:t>रूप</a:t>
            </a:r>
            <a:r>
              <a:rPr lang="en-US" sz="1400" dirty="0"/>
              <a:t> </a:t>
            </a:r>
            <a:r>
              <a:rPr lang="en-US" sz="1400" dirty="0" err="1"/>
              <a:t>से</a:t>
            </a:r>
            <a:r>
              <a:rPr lang="en-US" sz="1400" dirty="0"/>
              <a:t> </a:t>
            </a:r>
            <a:r>
              <a:rPr lang="en-US" sz="1400" dirty="0" err="1"/>
              <a:t>कम्पनी</a:t>
            </a:r>
            <a:r>
              <a:rPr lang="en-US" sz="1400" dirty="0"/>
              <a:t> </a:t>
            </a:r>
            <a:r>
              <a:rPr lang="en-US" sz="1400" dirty="0" err="1"/>
              <a:t>की</a:t>
            </a:r>
            <a:r>
              <a:rPr lang="en-US" sz="1400" dirty="0"/>
              <a:t> </a:t>
            </a:r>
            <a:r>
              <a:rPr lang="en-US" sz="1400" dirty="0" err="1"/>
              <a:t>स्थापना</a:t>
            </a:r>
            <a:r>
              <a:rPr lang="en-US" sz="1400" dirty="0"/>
              <a:t> न </a:t>
            </a:r>
            <a:r>
              <a:rPr lang="en-US" sz="1400" dirty="0" err="1"/>
              <a:t>हो</a:t>
            </a:r>
            <a:r>
              <a:rPr lang="en-US" sz="1400" dirty="0"/>
              <a:t> </a:t>
            </a:r>
            <a:r>
              <a:rPr lang="en-US" sz="1400" dirty="0" err="1"/>
              <a:t>जाये</a:t>
            </a:r>
            <a:r>
              <a:rPr lang="en-US" sz="1400" dirty="0"/>
              <a:t>। </a:t>
            </a:r>
            <a:r>
              <a:rPr lang="en-US" sz="1400" dirty="0" err="1"/>
              <a:t>इसके</a:t>
            </a:r>
            <a:r>
              <a:rPr lang="en-US" sz="1400" dirty="0"/>
              <a:t> </a:t>
            </a:r>
            <a:r>
              <a:rPr lang="en-US" sz="1400" dirty="0" err="1"/>
              <a:t>अन्तर्गत</a:t>
            </a:r>
            <a:r>
              <a:rPr lang="en-US" sz="1400" dirty="0"/>
              <a:t> </a:t>
            </a:r>
            <a:r>
              <a:rPr lang="en-US" sz="1400" dirty="0" err="1"/>
              <a:t>यह</a:t>
            </a:r>
            <a:r>
              <a:rPr lang="en-US" sz="1400" dirty="0"/>
              <a:t> </a:t>
            </a:r>
            <a:r>
              <a:rPr lang="en-US" sz="1400" dirty="0" err="1"/>
              <a:t>भी</a:t>
            </a:r>
            <a:r>
              <a:rPr lang="en-US" sz="1400" dirty="0"/>
              <a:t> </a:t>
            </a:r>
            <a:r>
              <a:rPr lang="en-US" sz="1400" dirty="0" err="1"/>
              <a:t>विचार</a:t>
            </a:r>
            <a:r>
              <a:rPr lang="en-US" sz="1400" dirty="0"/>
              <a:t> </a:t>
            </a:r>
            <a:r>
              <a:rPr lang="en-US" sz="1400" dirty="0" err="1"/>
              <a:t>किया</a:t>
            </a:r>
            <a:r>
              <a:rPr lang="en-US" sz="1400" dirty="0"/>
              <a:t> </a:t>
            </a:r>
            <a:r>
              <a:rPr lang="en-US" sz="1400" dirty="0" err="1"/>
              <a:t>जाता</a:t>
            </a:r>
            <a:r>
              <a:rPr lang="en-US" sz="1400" dirty="0"/>
              <a:t> </a:t>
            </a:r>
            <a:r>
              <a:rPr lang="en-US" sz="1400" dirty="0" err="1"/>
              <a:t>है</a:t>
            </a:r>
            <a:r>
              <a:rPr lang="en-US" sz="1400" dirty="0"/>
              <a:t> </a:t>
            </a:r>
            <a:r>
              <a:rPr lang="en-US" sz="1400" dirty="0" err="1"/>
              <a:t>कि</a:t>
            </a:r>
            <a:r>
              <a:rPr lang="en-US" sz="1400" dirty="0"/>
              <a:t> </a:t>
            </a:r>
            <a:r>
              <a:rPr lang="en-US" sz="1400" dirty="0" err="1"/>
              <a:t>कम्पनी</a:t>
            </a:r>
            <a:r>
              <a:rPr lang="en-US" sz="1400" dirty="0"/>
              <a:t> </a:t>
            </a:r>
            <a:r>
              <a:rPr lang="en-US" sz="1400" dirty="0" err="1"/>
              <a:t>का</a:t>
            </a:r>
            <a:r>
              <a:rPr lang="en-US" sz="1400" dirty="0"/>
              <a:t> </a:t>
            </a:r>
            <a:r>
              <a:rPr lang="en-US" sz="1400" dirty="0" err="1"/>
              <a:t>व्यवसाय</a:t>
            </a:r>
            <a:r>
              <a:rPr lang="en-US" sz="1400" dirty="0"/>
              <a:t> </a:t>
            </a:r>
            <a:r>
              <a:rPr lang="en-US" sz="1400" dirty="0" err="1"/>
              <a:t>क्षेत्र</a:t>
            </a:r>
            <a:r>
              <a:rPr lang="en-US" sz="1400" dirty="0"/>
              <a:t> </a:t>
            </a:r>
            <a:r>
              <a:rPr lang="en-US" sz="1400" dirty="0" err="1"/>
              <a:t>क्या</a:t>
            </a:r>
            <a:r>
              <a:rPr lang="en-US" sz="1400" dirty="0"/>
              <a:t> </a:t>
            </a:r>
            <a:r>
              <a:rPr lang="en-US" sz="1400" dirty="0" err="1"/>
              <a:t>होगा</a:t>
            </a:r>
            <a:r>
              <a:rPr lang="en-US" sz="1400" dirty="0"/>
              <a:t>, </a:t>
            </a:r>
            <a:r>
              <a:rPr lang="en-US" sz="1400" dirty="0" err="1"/>
              <a:t>इसकी</a:t>
            </a:r>
            <a:r>
              <a:rPr lang="en-US" sz="1400" dirty="0"/>
              <a:t> </a:t>
            </a:r>
            <a:r>
              <a:rPr lang="en-US" sz="1400" dirty="0" err="1"/>
              <a:t>आवश्यक</a:t>
            </a:r>
            <a:r>
              <a:rPr lang="en-US" sz="1400" dirty="0"/>
              <a:t> </a:t>
            </a:r>
            <a:r>
              <a:rPr lang="en-US" sz="1400" dirty="0" err="1"/>
              <a:t>सामग्री</a:t>
            </a:r>
            <a:r>
              <a:rPr lang="en-US" sz="1400" dirty="0"/>
              <a:t> </a:t>
            </a:r>
            <a:r>
              <a:rPr lang="en-US" sz="1400" dirty="0" err="1"/>
              <a:t>कहाँ</a:t>
            </a:r>
            <a:r>
              <a:rPr lang="en-US" sz="1400" dirty="0"/>
              <a:t> </a:t>
            </a:r>
            <a:r>
              <a:rPr lang="en-US" sz="1400" dirty="0" err="1"/>
              <a:t>से</a:t>
            </a:r>
            <a:r>
              <a:rPr lang="en-US" sz="1400" dirty="0"/>
              <a:t> </a:t>
            </a:r>
            <a:r>
              <a:rPr lang="en-US" sz="1400" dirty="0" err="1"/>
              <a:t>प्राप्त</a:t>
            </a:r>
            <a:r>
              <a:rPr lang="en-US" sz="1400" dirty="0"/>
              <a:t> </a:t>
            </a:r>
            <a:r>
              <a:rPr lang="en-US" sz="1400" dirty="0" err="1"/>
              <a:t>होगी</a:t>
            </a:r>
            <a:r>
              <a:rPr lang="en-US" sz="1400" dirty="0"/>
              <a:t>, </a:t>
            </a:r>
            <a:r>
              <a:rPr lang="en-US" sz="1400" dirty="0" err="1"/>
              <a:t>इसके</a:t>
            </a:r>
            <a:r>
              <a:rPr lang="en-US" sz="1400" dirty="0"/>
              <a:t> </a:t>
            </a:r>
            <a:r>
              <a:rPr lang="en-US" sz="1400" dirty="0" err="1"/>
              <a:t>लिए</a:t>
            </a:r>
            <a:r>
              <a:rPr lang="en-US" sz="1400" dirty="0"/>
              <a:t> </a:t>
            </a:r>
            <a:r>
              <a:rPr lang="en-US" sz="1400" dirty="0" err="1"/>
              <a:t>पूँजी</a:t>
            </a:r>
            <a:r>
              <a:rPr lang="en-US" sz="1400" dirty="0"/>
              <a:t> </a:t>
            </a:r>
            <a:r>
              <a:rPr lang="en-US" sz="1400" dirty="0" err="1"/>
              <a:t>किन-किन</a:t>
            </a:r>
            <a:r>
              <a:rPr lang="en-US" sz="1400" dirty="0"/>
              <a:t> </a:t>
            </a:r>
            <a:r>
              <a:rPr lang="en-US" sz="1400" dirty="0" err="1"/>
              <a:t>स्रोतों</a:t>
            </a:r>
            <a:r>
              <a:rPr lang="en-US" sz="1400" dirty="0"/>
              <a:t> </a:t>
            </a:r>
            <a:r>
              <a:rPr lang="en-US" sz="1400" dirty="0" err="1"/>
              <a:t>से</a:t>
            </a:r>
            <a:r>
              <a:rPr lang="en-US" sz="1400" dirty="0"/>
              <a:t> </a:t>
            </a:r>
            <a:r>
              <a:rPr lang="en-US" sz="1400" dirty="0" err="1"/>
              <a:t>प्राप्त</a:t>
            </a:r>
            <a:r>
              <a:rPr lang="en-US" sz="1400" dirty="0"/>
              <a:t> </a:t>
            </a:r>
            <a:r>
              <a:rPr lang="en-US" sz="1400" dirty="0" err="1"/>
              <a:t>होगी</a:t>
            </a:r>
            <a:r>
              <a:rPr lang="en-US" sz="1400" dirty="0"/>
              <a:t>, </a:t>
            </a:r>
            <a:r>
              <a:rPr lang="en-US" sz="1400" dirty="0" err="1"/>
              <a:t>इसकी</a:t>
            </a:r>
            <a:r>
              <a:rPr lang="en-US" sz="1400" dirty="0"/>
              <a:t> </a:t>
            </a:r>
            <a:r>
              <a:rPr lang="en-US" sz="1400" dirty="0" err="1"/>
              <a:t>स्थापना</a:t>
            </a:r>
            <a:r>
              <a:rPr lang="en-US" sz="1400" dirty="0"/>
              <a:t> </a:t>
            </a:r>
            <a:r>
              <a:rPr lang="en-US" sz="1400" dirty="0" err="1"/>
              <a:t>के</a:t>
            </a:r>
            <a:r>
              <a:rPr lang="en-US" sz="1400" dirty="0"/>
              <a:t> </a:t>
            </a:r>
            <a:r>
              <a:rPr lang="en-US" sz="1400" dirty="0" err="1"/>
              <a:t>लिए</a:t>
            </a:r>
            <a:r>
              <a:rPr lang="en-US" sz="1400" dirty="0"/>
              <a:t> </a:t>
            </a:r>
            <a:r>
              <a:rPr lang="en-US" sz="1400" dirty="0" err="1"/>
              <a:t>कौन-कौन</a:t>
            </a:r>
            <a:r>
              <a:rPr lang="en-US" sz="1400" dirty="0"/>
              <a:t> </a:t>
            </a:r>
            <a:r>
              <a:rPr lang="en-US" sz="1400" dirty="0" err="1"/>
              <a:t>सी</a:t>
            </a:r>
            <a:r>
              <a:rPr lang="en-US" sz="1400" dirty="0"/>
              <a:t> </a:t>
            </a:r>
            <a:r>
              <a:rPr lang="en-US" sz="1400" dirty="0" err="1"/>
              <a:t>वैधानिक</a:t>
            </a:r>
            <a:r>
              <a:rPr lang="en-US" sz="1400" dirty="0"/>
              <a:t> </a:t>
            </a:r>
            <a:r>
              <a:rPr lang="en-US" sz="1400" dirty="0" err="1"/>
              <a:t>कार्यवाहियाँ</a:t>
            </a:r>
            <a:r>
              <a:rPr lang="en-US" sz="1400" dirty="0"/>
              <a:t> </a:t>
            </a:r>
            <a:r>
              <a:rPr lang="en-US" sz="1400" dirty="0" err="1"/>
              <a:t>करनी</a:t>
            </a:r>
            <a:r>
              <a:rPr lang="en-US" sz="1400" dirty="0"/>
              <a:t> </a:t>
            </a:r>
            <a:r>
              <a:rPr lang="en-US" sz="1400" dirty="0" err="1"/>
              <a:t>पड़ेगी</a:t>
            </a:r>
            <a:r>
              <a:rPr lang="en-US" sz="1400" dirty="0"/>
              <a:t> </a:t>
            </a:r>
            <a:r>
              <a:rPr lang="en-US" sz="1400" dirty="0" smtClean="0"/>
              <a:t> </a:t>
            </a:r>
            <a:r>
              <a:rPr lang="en-US" sz="1400" dirty="0" err="1"/>
              <a:t>आदि</a:t>
            </a:r>
            <a:r>
              <a:rPr lang="en-US" sz="1400" dirty="0"/>
              <a:t> </a:t>
            </a:r>
            <a:r>
              <a:rPr lang="en-US" sz="1400" dirty="0" smtClean="0"/>
              <a:t>।</a:t>
            </a:r>
          </a:p>
          <a:p>
            <a:pPr>
              <a:lnSpc>
                <a:spcPct val="150000"/>
              </a:lnSpc>
            </a:pPr>
            <a:endParaRPr lang="en-US" sz="1400" dirty="0"/>
          </a:p>
          <a:p>
            <a:pPr>
              <a:lnSpc>
                <a:spcPct val="150000"/>
              </a:lnSpc>
            </a:pPr>
            <a:r>
              <a:rPr lang="en-US" sz="1400" dirty="0" err="1"/>
              <a:t>गर्स्टनबर्ग</a:t>
            </a:r>
            <a:r>
              <a:rPr lang="en-US" sz="1400" dirty="0"/>
              <a:t> </a:t>
            </a:r>
            <a:r>
              <a:rPr lang="en-US" sz="1400" dirty="0" err="1"/>
              <a:t>के</a:t>
            </a:r>
            <a:r>
              <a:rPr lang="en-US" sz="1400" dirty="0"/>
              <a:t> </a:t>
            </a:r>
            <a:r>
              <a:rPr lang="en-US" sz="1400" dirty="0" err="1"/>
              <a:t>अनुसार</a:t>
            </a:r>
            <a:r>
              <a:rPr lang="en-US" sz="1400" dirty="0"/>
              <a:t>, "</a:t>
            </a:r>
            <a:r>
              <a:rPr lang="en-US" sz="1400" dirty="0" err="1"/>
              <a:t>प्रवर्तन</a:t>
            </a:r>
            <a:r>
              <a:rPr lang="en-US" sz="1400" dirty="0"/>
              <a:t> </a:t>
            </a:r>
            <a:r>
              <a:rPr lang="en-US" sz="1400" dirty="0" err="1"/>
              <a:t>में</a:t>
            </a:r>
            <a:r>
              <a:rPr lang="en-US" sz="1400" dirty="0"/>
              <a:t> </a:t>
            </a:r>
            <a:r>
              <a:rPr lang="en-US" sz="1400" dirty="0" err="1"/>
              <a:t>व्यापार</a:t>
            </a:r>
            <a:r>
              <a:rPr lang="en-US" sz="1400" dirty="0"/>
              <a:t> </a:t>
            </a:r>
            <a:r>
              <a:rPr lang="en-US" sz="1400" dirty="0" err="1"/>
              <a:t>सम्बन्धी</a:t>
            </a:r>
            <a:r>
              <a:rPr lang="en-US" sz="1400" dirty="0"/>
              <a:t> </a:t>
            </a:r>
            <a:r>
              <a:rPr lang="en-US" sz="1400" dirty="0" err="1"/>
              <a:t>सु-अवसरों</a:t>
            </a:r>
            <a:r>
              <a:rPr lang="en-US" sz="1400" dirty="0"/>
              <a:t> </a:t>
            </a:r>
            <a:r>
              <a:rPr lang="en-US" sz="1400" dirty="0" err="1"/>
              <a:t>की</a:t>
            </a:r>
            <a:r>
              <a:rPr lang="en-US" sz="1400" dirty="0"/>
              <a:t> </a:t>
            </a:r>
            <a:r>
              <a:rPr lang="en-US" sz="1400" dirty="0" err="1"/>
              <a:t>खोज</a:t>
            </a:r>
            <a:r>
              <a:rPr lang="en-US" sz="1400" dirty="0"/>
              <a:t> </a:t>
            </a:r>
            <a:r>
              <a:rPr lang="en-US" sz="1400" dirty="0" err="1"/>
              <a:t>की</a:t>
            </a:r>
            <a:r>
              <a:rPr lang="en-US" sz="1400" dirty="0"/>
              <a:t> </a:t>
            </a:r>
            <a:r>
              <a:rPr lang="en-US" sz="1400" dirty="0" err="1"/>
              <a:t>जाती</a:t>
            </a:r>
            <a:r>
              <a:rPr lang="en-US" sz="1400" dirty="0"/>
              <a:t> </a:t>
            </a:r>
            <a:r>
              <a:rPr lang="en-US" sz="1400" dirty="0" err="1"/>
              <a:t>है</a:t>
            </a:r>
            <a:r>
              <a:rPr lang="en-US" sz="1400" dirty="0"/>
              <a:t> </a:t>
            </a:r>
            <a:r>
              <a:rPr lang="en-US" sz="1400" dirty="0" err="1"/>
              <a:t>और</a:t>
            </a:r>
            <a:r>
              <a:rPr lang="en-US" sz="1400" dirty="0"/>
              <a:t> </a:t>
            </a:r>
            <a:r>
              <a:rPr lang="en-US" sz="1400" dirty="0" err="1"/>
              <a:t>इसके</a:t>
            </a:r>
            <a:r>
              <a:rPr lang="en-US" sz="1400" dirty="0"/>
              <a:t> </a:t>
            </a:r>
            <a:r>
              <a:rPr lang="en-US" sz="1400" dirty="0" err="1"/>
              <a:t>बाद</a:t>
            </a:r>
            <a:r>
              <a:rPr lang="en-US" sz="1400" dirty="0"/>
              <a:t> </a:t>
            </a:r>
            <a:r>
              <a:rPr lang="en-US" sz="1400" dirty="0" err="1"/>
              <a:t>लाभ</a:t>
            </a:r>
            <a:r>
              <a:rPr lang="en-US" sz="1400" dirty="0"/>
              <a:t> </a:t>
            </a:r>
            <a:r>
              <a:rPr lang="en-US" sz="1400" dirty="0" err="1"/>
              <a:t>प्राप्त</a:t>
            </a:r>
            <a:r>
              <a:rPr lang="en-US" sz="1400" dirty="0"/>
              <a:t> </a:t>
            </a:r>
            <a:r>
              <a:rPr lang="en-US" sz="1400" dirty="0" err="1"/>
              <a:t>करने</a:t>
            </a:r>
            <a:r>
              <a:rPr lang="en-US" sz="1400" dirty="0"/>
              <a:t> </a:t>
            </a:r>
            <a:r>
              <a:rPr lang="en-US" sz="1400" dirty="0" err="1"/>
              <a:t>के</a:t>
            </a:r>
            <a:r>
              <a:rPr lang="en-US" sz="1400" dirty="0"/>
              <a:t> </a:t>
            </a:r>
            <a:r>
              <a:rPr lang="en-US" sz="1400" dirty="0" err="1"/>
              <a:t>उद्देश्य</a:t>
            </a:r>
            <a:r>
              <a:rPr lang="en-US" sz="1400" dirty="0"/>
              <a:t> </a:t>
            </a:r>
            <a:r>
              <a:rPr lang="en-US" sz="1400" dirty="0" err="1"/>
              <a:t>से</a:t>
            </a:r>
            <a:r>
              <a:rPr lang="en-US" sz="1400" dirty="0"/>
              <a:t> </a:t>
            </a:r>
            <a:r>
              <a:rPr lang="en-US" sz="1400" dirty="0" err="1"/>
              <a:t>पूँजी</a:t>
            </a:r>
            <a:r>
              <a:rPr lang="en-US" sz="1400" dirty="0"/>
              <a:t>, </a:t>
            </a:r>
            <a:r>
              <a:rPr lang="en-US" sz="1400" dirty="0" err="1"/>
              <a:t>सम्पत्ति</a:t>
            </a:r>
            <a:r>
              <a:rPr lang="en-US" sz="1400" dirty="0"/>
              <a:t> </a:t>
            </a:r>
            <a:r>
              <a:rPr lang="en-US" sz="1400" dirty="0" err="1"/>
              <a:t>एवं</a:t>
            </a:r>
            <a:r>
              <a:rPr lang="en-US" sz="1400" dirty="0"/>
              <a:t> </a:t>
            </a:r>
            <a:r>
              <a:rPr lang="en-US" sz="1400" dirty="0" err="1"/>
              <a:t>प्रबन्ध</a:t>
            </a:r>
            <a:r>
              <a:rPr lang="en-US" sz="1400" dirty="0"/>
              <a:t> </a:t>
            </a:r>
            <a:r>
              <a:rPr lang="en-US" sz="1400" dirty="0" err="1"/>
              <a:t>कला</a:t>
            </a:r>
            <a:r>
              <a:rPr lang="en-US" sz="1400" dirty="0"/>
              <a:t> </a:t>
            </a:r>
            <a:r>
              <a:rPr lang="en-US" sz="1400" dirty="0" err="1"/>
              <a:t>का</a:t>
            </a:r>
            <a:r>
              <a:rPr lang="en-US" sz="1400" dirty="0"/>
              <a:t> </a:t>
            </a:r>
            <a:r>
              <a:rPr lang="en-US" sz="1400" dirty="0" err="1"/>
              <a:t>संगठन</a:t>
            </a:r>
            <a:r>
              <a:rPr lang="en-US" sz="1400" dirty="0"/>
              <a:t> </a:t>
            </a:r>
            <a:r>
              <a:rPr lang="en-US" sz="1400" dirty="0" err="1"/>
              <a:t>किया</a:t>
            </a:r>
            <a:r>
              <a:rPr lang="en-US" sz="1400" dirty="0"/>
              <a:t> </a:t>
            </a:r>
            <a:r>
              <a:rPr lang="en-US" sz="1400" dirty="0" err="1"/>
              <a:t>जाता</a:t>
            </a:r>
            <a:r>
              <a:rPr lang="en-US" sz="1400" dirty="0"/>
              <a:t> </a:t>
            </a:r>
            <a:r>
              <a:rPr lang="en-US" sz="1400" dirty="0" err="1"/>
              <a:t>है</a:t>
            </a:r>
            <a:r>
              <a:rPr lang="en-US" sz="1400" dirty="0" smtClean="0"/>
              <a:t>।”</a:t>
            </a:r>
          </a:p>
          <a:p>
            <a:pPr>
              <a:lnSpc>
                <a:spcPct val="150000"/>
              </a:lnSpc>
            </a:pPr>
            <a:endParaRPr lang="en-US" sz="1400" dirty="0"/>
          </a:p>
          <a:p>
            <a:pPr>
              <a:lnSpc>
                <a:spcPct val="150000"/>
              </a:lnSpc>
            </a:pPr>
            <a:r>
              <a:rPr lang="en-US" sz="1400" dirty="0" err="1"/>
              <a:t>गुयमैन</a:t>
            </a:r>
            <a:r>
              <a:rPr lang="en-US" sz="1400" dirty="0"/>
              <a:t> </a:t>
            </a:r>
            <a:r>
              <a:rPr lang="en-US" sz="1400" dirty="0" err="1"/>
              <a:t>एवं</a:t>
            </a:r>
            <a:r>
              <a:rPr lang="en-US" sz="1400" dirty="0"/>
              <a:t> </a:t>
            </a:r>
            <a:r>
              <a:rPr lang="en-US" sz="1400" dirty="0" err="1"/>
              <a:t>डूगल</a:t>
            </a:r>
            <a:r>
              <a:rPr lang="en-US" sz="1400" dirty="0"/>
              <a:t> </a:t>
            </a:r>
            <a:r>
              <a:rPr lang="en-US" sz="1400" dirty="0" err="1"/>
              <a:t>के</a:t>
            </a:r>
            <a:r>
              <a:rPr lang="en-US" sz="1400" dirty="0"/>
              <a:t> </a:t>
            </a:r>
            <a:r>
              <a:rPr lang="en-US" sz="1400" dirty="0" err="1"/>
              <a:t>अनुसार</a:t>
            </a:r>
            <a:r>
              <a:rPr lang="en-US" sz="1400" dirty="0"/>
              <a:t>, "</a:t>
            </a:r>
            <a:r>
              <a:rPr lang="en-US" sz="1400" dirty="0" err="1"/>
              <a:t>प्रवर्तन</a:t>
            </a:r>
            <a:r>
              <a:rPr lang="en-US" sz="1400" dirty="0"/>
              <a:t> </a:t>
            </a:r>
            <a:r>
              <a:rPr lang="en-US" sz="1400" dirty="0" err="1"/>
              <a:t>उस</a:t>
            </a:r>
            <a:r>
              <a:rPr lang="en-US" sz="1400" dirty="0"/>
              <a:t> </a:t>
            </a:r>
            <a:r>
              <a:rPr lang="en-US" sz="1400" dirty="0" err="1"/>
              <a:t>विचारधारा</a:t>
            </a:r>
            <a:r>
              <a:rPr lang="en-US" sz="1400" dirty="0"/>
              <a:t> </a:t>
            </a:r>
            <a:r>
              <a:rPr lang="en-US" sz="1400" dirty="0" err="1"/>
              <a:t>के</a:t>
            </a:r>
            <a:r>
              <a:rPr lang="en-US" sz="1400" dirty="0"/>
              <a:t> </a:t>
            </a:r>
            <a:r>
              <a:rPr lang="en-US" sz="1400" dirty="0" err="1"/>
              <a:t>साथ</a:t>
            </a:r>
            <a:r>
              <a:rPr lang="en-US" sz="1400" dirty="0"/>
              <a:t> </a:t>
            </a:r>
            <a:r>
              <a:rPr lang="en-US" sz="1400" dirty="0" err="1"/>
              <a:t>आरम्भ</a:t>
            </a:r>
            <a:r>
              <a:rPr lang="en-US" sz="1400" dirty="0"/>
              <a:t> </a:t>
            </a:r>
            <a:r>
              <a:rPr lang="en-US" sz="1400" dirty="0" err="1"/>
              <a:t>होती</a:t>
            </a:r>
            <a:r>
              <a:rPr lang="en-US" sz="1400" dirty="0"/>
              <a:t> </a:t>
            </a:r>
            <a:r>
              <a:rPr lang="en-US" sz="1400" dirty="0" err="1"/>
              <a:t>है</a:t>
            </a:r>
            <a:r>
              <a:rPr lang="en-US" sz="1400" dirty="0"/>
              <a:t> </a:t>
            </a:r>
            <a:r>
              <a:rPr lang="en-US" sz="1400" dirty="0" err="1"/>
              <a:t>जिससे</a:t>
            </a:r>
            <a:r>
              <a:rPr lang="en-US" sz="1400" dirty="0"/>
              <a:t> </a:t>
            </a:r>
            <a:r>
              <a:rPr lang="en-US" sz="1400" dirty="0" err="1"/>
              <a:t>किसी</a:t>
            </a:r>
            <a:r>
              <a:rPr lang="en-US" sz="1400" dirty="0"/>
              <a:t> </a:t>
            </a:r>
            <a:r>
              <a:rPr lang="en-US" sz="1400" dirty="0" err="1"/>
              <a:t>व्यवसाय</a:t>
            </a:r>
            <a:r>
              <a:rPr lang="en-US" sz="1400" dirty="0"/>
              <a:t> </a:t>
            </a:r>
            <a:r>
              <a:rPr lang="en-US" sz="1400" dirty="0" err="1"/>
              <a:t>का</a:t>
            </a:r>
            <a:r>
              <a:rPr lang="en-US" sz="1400" dirty="0"/>
              <a:t> </a:t>
            </a:r>
            <a:r>
              <a:rPr lang="en-US" sz="1400" dirty="0" err="1"/>
              <a:t>विकास</a:t>
            </a:r>
            <a:r>
              <a:rPr lang="en-US" sz="1400" dirty="0"/>
              <a:t> </a:t>
            </a:r>
            <a:r>
              <a:rPr lang="en-US" sz="1400" dirty="0" err="1"/>
              <a:t>किया</a:t>
            </a:r>
            <a:r>
              <a:rPr lang="en-US" sz="1400" dirty="0"/>
              <a:t> </a:t>
            </a:r>
            <a:r>
              <a:rPr lang="en-US" sz="1400" dirty="0" err="1"/>
              <a:t>जाना</a:t>
            </a:r>
            <a:r>
              <a:rPr lang="en-US" sz="1400" dirty="0"/>
              <a:t> </a:t>
            </a:r>
            <a:r>
              <a:rPr lang="en-US" sz="1400" dirty="0" err="1"/>
              <a:t>है</a:t>
            </a:r>
            <a:r>
              <a:rPr lang="en-US" sz="1400" dirty="0"/>
              <a:t> </a:t>
            </a:r>
            <a:r>
              <a:rPr lang="en-US" sz="1400" dirty="0" err="1"/>
              <a:t>और</a:t>
            </a:r>
            <a:r>
              <a:rPr lang="en-US" sz="1400" dirty="0"/>
              <a:t> </a:t>
            </a:r>
            <a:r>
              <a:rPr lang="en-US" sz="1400" dirty="0" err="1"/>
              <a:t>इसका</a:t>
            </a:r>
            <a:r>
              <a:rPr lang="en-US" sz="1400" dirty="0"/>
              <a:t> </a:t>
            </a:r>
            <a:r>
              <a:rPr lang="en-US" sz="1400" dirty="0" err="1"/>
              <a:t>कार्य</a:t>
            </a:r>
            <a:r>
              <a:rPr lang="en-US" sz="1400" dirty="0"/>
              <a:t> </a:t>
            </a:r>
            <a:r>
              <a:rPr lang="en-US" sz="1400" dirty="0" err="1"/>
              <a:t>तब</a:t>
            </a:r>
            <a:r>
              <a:rPr lang="en-US" sz="1400" dirty="0"/>
              <a:t> </a:t>
            </a:r>
            <a:r>
              <a:rPr lang="en-US" sz="1400" dirty="0" err="1"/>
              <a:t>तक</a:t>
            </a:r>
            <a:r>
              <a:rPr lang="en-US" sz="1400" dirty="0"/>
              <a:t> </a:t>
            </a:r>
            <a:r>
              <a:rPr lang="en-US" sz="1400" dirty="0" err="1"/>
              <a:t>चलता</a:t>
            </a:r>
            <a:r>
              <a:rPr lang="en-US" sz="1400" dirty="0"/>
              <a:t> </a:t>
            </a:r>
            <a:r>
              <a:rPr lang="en-US" sz="1400" dirty="0" err="1"/>
              <a:t>रहता</a:t>
            </a:r>
            <a:r>
              <a:rPr lang="en-US" sz="1400" dirty="0"/>
              <a:t> </a:t>
            </a:r>
            <a:r>
              <a:rPr lang="en-US" sz="1400" dirty="0" err="1"/>
              <a:t>है</a:t>
            </a:r>
            <a:r>
              <a:rPr lang="en-US" sz="1400" dirty="0"/>
              <a:t> </a:t>
            </a:r>
            <a:r>
              <a:rPr lang="en-US" sz="1400" dirty="0" err="1"/>
              <a:t>जब</a:t>
            </a:r>
            <a:r>
              <a:rPr lang="en-US" sz="1400" dirty="0"/>
              <a:t> </a:t>
            </a:r>
            <a:r>
              <a:rPr lang="en-US" sz="1400" dirty="0" err="1"/>
              <a:t>तक</a:t>
            </a:r>
            <a:r>
              <a:rPr lang="en-US" sz="1400" dirty="0"/>
              <a:t> </a:t>
            </a:r>
            <a:r>
              <a:rPr lang="en-US" sz="1400" dirty="0" err="1"/>
              <a:t>कि</a:t>
            </a:r>
            <a:r>
              <a:rPr lang="en-US" sz="1400" dirty="0"/>
              <a:t> </a:t>
            </a:r>
            <a:r>
              <a:rPr lang="en-US" sz="1400" dirty="0" err="1"/>
              <a:t>वह</a:t>
            </a:r>
            <a:r>
              <a:rPr lang="en-US" sz="1400" dirty="0"/>
              <a:t> </a:t>
            </a:r>
            <a:r>
              <a:rPr lang="en-US" sz="1400" dirty="0" err="1"/>
              <a:t>व्यवसाय</a:t>
            </a:r>
            <a:r>
              <a:rPr lang="en-US" sz="1400" dirty="0"/>
              <a:t> </a:t>
            </a:r>
            <a:r>
              <a:rPr lang="en-US" sz="1400" dirty="0" err="1"/>
              <a:t>एक</a:t>
            </a:r>
            <a:r>
              <a:rPr lang="en-US" sz="1400" dirty="0"/>
              <a:t> </a:t>
            </a:r>
            <a:r>
              <a:rPr lang="en-US" sz="1400" dirty="0" err="1"/>
              <a:t>चालू</a:t>
            </a:r>
            <a:r>
              <a:rPr lang="en-US" sz="1400" dirty="0"/>
              <a:t> </a:t>
            </a:r>
            <a:r>
              <a:rPr lang="en-US" sz="1400" dirty="0" err="1"/>
              <a:t>संस्था</a:t>
            </a:r>
            <a:r>
              <a:rPr lang="en-US" sz="1400" dirty="0"/>
              <a:t> </a:t>
            </a:r>
            <a:r>
              <a:rPr lang="en-US" sz="1400" dirty="0" err="1"/>
              <a:t>के</a:t>
            </a:r>
            <a:r>
              <a:rPr lang="en-US" sz="1400" dirty="0"/>
              <a:t> </a:t>
            </a:r>
            <a:r>
              <a:rPr lang="en-US" sz="1400" dirty="0" err="1"/>
              <a:t>रूप</a:t>
            </a:r>
            <a:r>
              <a:rPr lang="en-US" sz="1400" dirty="0"/>
              <a:t> </a:t>
            </a:r>
            <a:r>
              <a:rPr lang="en-US" sz="1400" dirty="0" err="1"/>
              <a:t>में</a:t>
            </a:r>
            <a:r>
              <a:rPr lang="en-US" sz="1400" dirty="0"/>
              <a:t> </a:t>
            </a:r>
            <a:r>
              <a:rPr lang="en-US" sz="1400" dirty="0" err="1"/>
              <a:t>अपना</a:t>
            </a:r>
            <a:r>
              <a:rPr lang="en-US" sz="1400" dirty="0"/>
              <a:t> </a:t>
            </a:r>
            <a:r>
              <a:rPr lang="en-US" sz="1400" dirty="0" err="1"/>
              <a:t>कार्य</a:t>
            </a:r>
            <a:r>
              <a:rPr lang="en-US" sz="1400" dirty="0"/>
              <a:t> </a:t>
            </a:r>
            <a:r>
              <a:rPr lang="en-US" sz="1400" dirty="0" err="1"/>
              <a:t>पूर्णरूप</a:t>
            </a:r>
            <a:r>
              <a:rPr lang="en-US" sz="1400" dirty="0"/>
              <a:t> </a:t>
            </a:r>
            <a:r>
              <a:rPr lang="en-US" sz="1400" dirty="0" err="1"/>
              <a:t>से</a:t>
            </a:r>
            <a:r>
              <a:rPr lang="en-US" sz="1400" dirty="0"/>
              <a:t> </a:t>
            </a:r>
            <a:r>
              <a:rPr lang="en-US" sz="1400" dirty="0" err="1"/>
              <a:t>प्रारम्भ</a:t>
            </a:r>
            <a:r>
              <a:rPr lang="en-US" sz="1400" dirty="0"/>
              <a:t> </a:t>
            </a:r>
            <a:r>
              <a:rPr lang="en-US" sz="1400" dirty="0" err="1"/>
              <a:t>करने</a:t>
            </a:r>
            <a:r>
              <a:rPr lang="en-US" sz="1400" dirty="0"/>
              <a:t> </a:t>
            </a:r>
            <a:r>
              <a:rPr lang="en-US" sz="1400" dirty="0" err="1"/>
              <a:t>के</a:t>
            </a:r>
            <a:r>
              <a:rPr lang="en-US" sz="1400" dirty="0"/>
              <a:t> </a:t>
            </a:r>
            <a:r>
              <a:rPr lang="en-US" sz="1400" dirty="0" err="1"/>
              <a:t>लिए</a:t>
            </a:r>
            <a:r>
              <a:rPr lang="en-US" sz="1400" dirty="0"/>
              <a:t> </a:t>
            </a:r>
            <a:r>
              <a:rPr lang="en-US" sz="1400" dirty="0" err="1"/>
              <a:t>तैयार</a:t>
            </a:r>
            <a:r>
              <a:rPr lang="en-US" sz="1400" dirty="0"/>
              <a:t> </a:t>
            </a:r>
            <a:r>
              <a:rPr lang="en-US" sz="1400" dirty="0" err="1"/>
              <a:t>नहीं</a:t>
            </a:r>
            <a:r>
              <a:rPr lang="en-US" sz="1400" dirty="0"/>
              <a:t> </a:t>
            </a:r>
            <a:r>
              <a:rPr lang="en-US" sz="1400" dirty="0" err="1"/>
              <a:t>हो</a:t>
            </a:r>
            <a:r>
              <a:rPr lang="en-US" sz="1400" dirty="0"/>
              <a:t> </a:t>
            </a:r>
            <a:r>
              <a:rPr lang="en-US" sz="1400" dirty="0" err="1"/>
              <a:t>जाता</a:t>
            </a:r>
            <a:r>
              <a:rPr lang="en-US" sz="1400" dirty="0" smtClean="0"/>
              <a:t>।“</a:t>
            </a:r>
          </a:p>
          <a:p>
            <a:pPr>
              <a:lnSpc>
                <a:spcPct val="150000"/>
              </a:lnSpc>
            </a:pPr>
            <a:endParaRPr lang="en-US" sz="1400" dirty="0"/>
          </a:p>
          <a:p>
            <a:pPr>
              <a:lnSpc>
                <a:spcPct val="150000"/>
              </a:lnSpc>
            </a:pPr>
            <a:r>
              <a:rPr lang="en-US" sz="1400" dirty="0" err="1"/>
              <a:t>निष्कर्ष</a:t>
            </a:r>
            <a:r>
              <a:rPr lang="en-US" sz="1400" dirty="0"/>
              <a:t> - </a:t>
            </a:r>
            <a:r>
              <a:rPr lang="en-US" sz="1400" dirty="0" err="1"/>
              <a:t>उपरोक्त</a:t>
            </a:r>
            <a:r>
              <a:rPr lang="en-US" sz="1400" dirty="0"/>
              <a:t> </a:t>
            </a:r>
            <a:r>
              <a:rPr lang="en-US" sz="1400" dirty="0" err="1"/>
              <a:t>परिभाषाओं</a:t>
            </a:r>
            <a:r>
              <a:rPr lang="en-US" sz="1400" dirty="0"/>
              <a:t> </a:t>
            </a:r>
            <a:r>
              <a:rPr lang="en-US" sz="1400" dirty="0" err="1"/>
              <a:t>के</a:t>
            </a:r>
            <a:r>
              <a:rPr lang="en-US" sz="1400" dirty="0"/>
              <a:t> </a:t>
            </a:r>
            <a:r>
              <a:rPr lang="en-US" sz="1400" dirty="0" err="1"/>
              <a:t>आधार</a:t>
            </a:r>
            <a:r>
              <a:rPr lang="en-US" sz="1400" dirty="0"/>
              <a:t> </a:t>
            </a:r>
            <a:r>
              <a:rPr lang="en-US" sz="1400" dirty="0" err="1"/>
              <a:t>पर</a:t>
            </a:r>
            <a:r>
              <a:rPr lang="en-US" sz="1400" dirty="0"/>
              <a:t> </a:t>
            </a:r>
            <a:r>
              <a:rPr lang="en-US" sz="1400" dirty="0" err="1"/>
              <a:t>यह</a:t>
            </a:r>
            <a:r>
              <a:rPr lang="en-US" sz="1400" dirty="0"/>
              <a:t> </a:t>
            </a:r>
            <a:r>
              <a:rPr lang="en-US" sz="1400" dirty="0" err="1"/>
              <a:t>कहा</a:t>
            </a:r>
            <a:r>
              <a:rPr lang="en-US" sz="1400" dirty="0"/>
              <a:t> </a:t>
            </a:r>
            <a:r>
              <a:rPr lang="en-US" sz="1400" dirty="0" err="1"/>
              <a:t>जा</a:t>
            </a:r>
            <a:r>
              <a:rPr lang="en-US" sz="1400" dirty="0"/>
              <a:t> </a:t>
            </a:r>
            <a:r>
              <a:rPr lang="en-US" sz="1400" dirty="0" err="1"/>
              <a:t>सकता</a:t>
            </a:r>
            <a:r>
              <a:rPr lang="en-US" sz="1400" dirty="0"/>
              <a:t> </a:t>
            </a:r>
            <a:r>
              <a:rPr lang="en-US" sz="1400" dirty="0" err="1"/>
              <a:t>है</a:t>
            </a:r>
            <a:r>
              <a:rPr lang="en-US" sz="1400" dirty="0"/>
              <a:t> </a:t>
            </a:r>
            <a:r>
              <a:rPr lang="en-US" sz="1400" dirty="0" err="1"/>
              <a:t>कि</a:t>
            </a:r>
            <a:r>
              <a:rPr lang="en-US" sz="1400" dirty="0"/>
              <a:t> </a:t>
            </a:r>
            <a:r>
              <a:rPr lang="en-US" sz="1400" dirty="0" err="1"/>
              <a:t>प्रवर्तन</a:t>
            </a:r>
            <a:r>
              <a:rPr lang="en-US" sz="1400" dirty="0"/>
              <a:t> </a:t>
            </a:r>
            <a:r>
              <a:rPr lang="en-US" sz="1400" dirty="0" err="1"/>
              <a:t>कम्पनी</a:t>
            </a:r>
            <a:r>
              <a:rPr lang="en-US" sz="1400" dirty="0"/>
              <a:t> </a:t>
            </a:r>
            <a:r>
              <a:rPr lang="en-US" sz="1400" dirty="0" err="1"/>
              <a:t>के</a:t>
            </a:r>
            <a:r>
              <a:rPr lang="en-US" sz="1400" dirty="0"/>
              <a:t> </a:t>
            </a:r>
            <a:r>
              <a:rPr lang="en-US" sz="1400" dirty="0" err="1"/>
              <a:t>निर्माण</a:t>
            </a:r>
            <a:r>
              <a:rPr lang="en-US" sz="1400" dirty="0"/>
              <a:t> </a:t>
            </a:r>
            <a:r>
              <a:rPr lang="en-US" sz="1400" dirty="0" err="1"/>
              <a:t>के</a:t>
            </a:r>
            <a:r>
              <a:rPr lang="en-US" sz="1400" dirty="0"/>
              <a:t> </a:t>
            </a:r>
            <a:r>
              <a:rPr lang="en-US" sz="1400" dirty="0" err="1"/>
              <a:t>विचार</a:t>
            </a:r>
            <a:r>
              <a:rPr lang="en-US" sz="1400" dirty="0"/>
              <a:t> </a:t>
            </a:r>
            <a:r>
              <a:rPr lang="en-US" sz="1400" dirty="0" err="1"/>
              <a:t>से</a:t>
            </a:r>
            <a:r>
              <a:rPr lang="en-US" sz="1400" dirty="0"/>
              <a:t> </a:t>
            </a:r>
            <a:r>
              <a:rPr lang="en-US" sz="1400" dirty="0" err="1"/>
              <a:t>उत्पन्न</a:t>
            </a:r>
            <a:r>
              <a:rPr lang="en-US" sz="1400" dirty="0"/>
              <a:t> </a:t>
            </a:r>
            <a:r>
              <a:rPr lang="en-US" sz="1400" dirty="0" err="1"/>
              <a:t>होकर</a:t>
            </a:r>
            <a:r>
              <a:rPr lang="en-US" sz="1400" dirty="0"/>
              <a:t> </a:t>
            </a:r>
            <a:r>
              <a:rPr lang="en-US" sz="1400" dirty="0" err="1"/>
              <a:t>उसे</a:t>
            </a:r>
            <a:r>
              <a:rPr lang="en-US" sz="1400" dirty="0"/>
              <a:t> </a:t>
            </a:r>
            <a:r>
              <a:rPr lang="en-US" sz="1400" dirty="0" err="1"/>
              <a:t>वास्तविक</a:t>
            </a:r>
            <a:r>
              <a:rPr lang="en-US" sz="1400" dirty="0"/>
              <a:t> </a:t>
            </a:r>
            <a:r>
              <a:rPr lang="en-US" sz="1400" dirty="0" err="1"/>
              <a:t>रूप</a:t>
            </a:r>
            <a:r>
              <a:rPr lang="en-US" sz="1400" dirty="0"/>
              <a:t> </a:t>
            </a:r>
            <a:r>
              <a:rPr lang="en-US" sz="1400" dirty="0" err="1"/>
              <a:t>से</a:t>
            </a:r>
            <a:r>
              <a:rPr lang="en-US" sz="1400" dirty="0"/>
              <a:t> </a:t>
            </a:r>
            <a:r>
              <a:rPr lang="en-US" sz="1400" dirty="0" err="1"/>
              <a:t>स्थापित</a:t>
            </a:r>
            <a:r>
              <a:rPr lang="en-US" sz="1400" dirty="0"/>
              <a:t> </a:t>
            </a:r>
            <a:r>
              <a:rPr lang="en-US" sz="1400" dirty="0" err="1"/>
              <a:t>करने</a:t>
            </a:r>
            <a:r>
              <a:rPr lang="en-US" sz="1400" dirty="0"/>
              <a:t> </a:t>
            </a:r>
            <a:r>
              <a:rPr lang="en-US" sz="1400" dirty="0" err="1"/>
              <a:t>की</a:t>
            </a:r>
            <a:r>
              <a:rPr lang="en-US" sz="1400" dirty="0"/>
              <a:t> </a:t>
            </a:r>
            <a:r>
              <a:rPr lang="en-US" sz="1400" dirty="0" err="1"/>
              <a:t>क्रिया</a:t>
            </a:r>
            <a:r>
              <a:rPr lang="en-US" sz="1400" dirty="0"/>
              <a:t> </a:t>
            </a:r>
            <a:r>
              <a:rPr lang="en-US" sz="1400" dirty="0" err="1"/>
              <a:t>है</a:t>
            </a:r>
            <a:r>
              <a:rPr lang="en-US" sz="1400" dirty="0"/>
              <a:t>। </a:t>
            </a:r>
            <a:r>
              <a:rPr lang="en-US" sz="1400" dirty="0" err="1"/>
              <a:t>इसकी</a:t>
            </a:r>
            <a:r>
              <a:rPr lang="en-US" sz="1400" dirty="0"/>
              <a:t> </a:t>
            </a:r>
            <a:r>
              <a:rPr lang="en-US" sz="1400" dirty="0" err="1"/>
              <a:t>तीन</a:t>
            </a:r>
            <a:r>
              <a:rPr lang="en-US" sz="1400" dirty="0"/>
              <a:t> </a:t>
            </a:r>
            <a:r>
              <a:rPr lang="en-US" sz="1400" dirty="0" err="1"/>
              <a:t>अवस्थाएँ</a:t>
            </a:r>
            <a:r>
              <a:rPr lang="en-US" sz="1400" dirty="0"/>
              <a:t> </a:t>
            </a:r>
            <a:r>
              <a:rPr lang="en-US" sz="1400" dirty="0" err="1"/>
              <a:t>होती</a:t>
            </a:r>
            <a:r>
              <a:rPr lang="en-US" sz="1400" dirty="0"/>
              <a:t> </a:t>
            </a:r>
            <a:r>
              <a:rPr lang="en-US" sz="1400" dirty="0" err="1"/>
              <a:t>है</a:t>
            </a:r>
            <a:r>
              <a:rPr lang="en-US" sz="1400" dirty="0"/>
              <a:t>- (</a:t>
            </a:r>
            <a:r>
              <a:rPr lang="en-US" sz="1400" dirty="0" err="1"/>
              <a:t>i</a:t>
            </a:r>
            <a:r>
              <a:rPr lang="en-US" sz="1400" dirty="0"/>
              <a:t>) </a:t>
            </a:r>
            <a:r>
              <a:rPr lang="en-US" sz="1400" dirty="0" err="1"/>
              <a:t>विचार</a:t>
            </a:r>
            <a:r>
              <a:rPr lang="en-US" sz="1400" dirty="0"/>
              <a:t> </a:t>
            </a:r>
            <a:r>
              <a:rPr lang="en-US" sz="1400" dirty="0" err="1"/>
              <a:t>की</a:t>
            </a:r>
            <a:r>
              <a:rPr lang="en-US" sz="1400" dirty="0"/>
              <a:t> </a:t>
            </a:r>
            <a:r>
              <a:rPr lang="en-US" sz="1400" dirty="0" err="1"/>
              <a:t>उत्पत्ति</a:t>
            </a:r>
            <a:r>
              <a:rPr lang="en-US" sz="1400" dirty="0"/>
              <a:t> (ii) </a:t>
            </a:r>
            <a:r>
              <a:rPr lang="en-US" sz="1400" dirty="0" err="1"/>
              <a:t>विस्तृत</a:t>
            </a:r>
            <a:r>
              <a:rPr lang="en-US" sz="1400" dirty="0"/>
              <a:t> </a:t>
            </a:r>
            <a:r>
              <a:rPr lang="en-US" sz="1400" dirty="0" err="1"/>
              <a:t>जाँच</a:t>
            </a:r>
            <a:r>
              <a:rPr lang="en-US" sz="1400" dirty="0"/>
              <a:t> </a:t>
            </a:r>
            <a:r>
              <a:rPr lang="en-US" sz="1400" dirty="0" err="1"/>
              <a:t>एवं</a:t>
            </a:r>
            <a:r>
              <a:rPr lang="en-US" sz="1400" dirty="0"/>
              <a:t> (iii) </a:t>
            </a:r>
            <a:r>
              <a:rPr lang="en-US" sz="1400" dirty="0" err="1"/>
              <a:t>आवश्यक</a:t>
            </a:r>
            <a:r>
              <a:rPr lang="en-US" sz="1400" dirty="0"/>
              <a:t> </a:t>
            </a:r>
            <a:r>
              <a:rPr lang="en-US" sz="1400" dirty="0" err="1"/>
              <a:t>संसाधनों</a:t>
            </a:r>
            <a:r>
              <a:rPr lang="en-US" sz="1400" dirty="0"/>
              <a:t> </a:t>
            </a:r>
            <a:r>
              <a:rPr lang="en-US" sz="1400" dirty="0" err="1"/>
              <a:t>का</a:t>
            </a:r>
            <a:r>
              <a:rPr lang="en-US" sz="1400" dirty="0"/>
              <a:t> </a:t>
            </a:r>
            <a:r>
              <a:rPr lang="en-US" sz="1400" dirty="0" err="1"/>
              <a:t>संग्रहण</a:t>
            </a:r>
            <a:r>
              <a:rPr lang="en-US" sz="1400" dirty="0"/>
              <a:t>।</a:t>
            </a:r>
          </a:p>
        </p:txBody>
      </p:sp>
    </p:spTree>
    <p:extLst>
      <p:ext uri="{BB962C8B-B14F-4D97-AF65-F5344CB8AC3E}">
        <p14:creationId xmlns:p14="http://schemas.microsoft.com/office/powerpoint/2010/main" val="1302972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14732" y="1917818"/>
            <a:ext cx="10248182" cy="2492990"/>
          </a:xfrm>
          <a:prstGeom prst="rect">
            <a:avLst/>
          </a:prstGeom>
        </p:spPr>
        <p:txBody>
          <a:bodyPr wrap="square">
            <a:spAutoFit/>
          </a:bodyPr>
          <a:lstStyle/>
          <a:p>
            <a:pPr algn="ctr"/>
            <a:r>
              <a:rPr lang="en-US" sz="1600" b="1" u="sng" dirty="0" err="1"/>
              <a:t>प्रश्न</a:t>
            </a:r>
            <a:r>
              <a:rPr lang="en-US" sz="1600" b="1" u="sng" dirty="0"/>
              <a:t> </a:t>
            </a:r>
            <a:r>
              <a:rPr lang="en-US" sz="1600" b="1" u="sng" dirty="0" smtClean="0"/>
              <a:t>11. </a:t>
            </a:r>
            <a:r>
              <a:rPr lang="en-US" sz="1600" b="1" u="sng" dirty="0" err="1"/>
              <a:t>कंपनी</a:t>
            </a:r>
            <a:r>
              <a:rPr lang="en-US" sz="1600" b="1" u="sng" dirty="0"/>
              <a:t> </a:t>
            </a:r>
            <a:r>
              <a:rPr lang="en-US" sz="1600" b="1" u="sng" dirty="0" err="1"/>
              <a:t>में</a:t>
            </a:r>
            <a:r>
              <a:rPr lang="en-US" sz="1600" b="1" u="sng" dirty="0"/>
              <a:t> </a:t>
            </a:r>
            <a:r>
              <a:rPr lang="en-US" sz="1600" b="1" u="sng" dirty="0" err="1"/>
              <a:t>सदस्य</a:t>
            </a:r>
            <a:r>
              <a:rPr lang="en-US" sz="1600" b="1" u="sng" dirty="0"/>
              <a:t> (Member) </a:t>
            </a:r>
            <a:r>
              <a:rPr lang="en-US" sz="1600" b="1" u="sng" dirty="0" err="1"/>
              <a:t>और</a:t>
            </a:r>
            <a:r>
              <a:rPr lang="en-US" sz="1600" b="1" u="sng" dirty="0"/>
              <a:t> </a:t>
            </a:r>
            <a:r>
              <a:rPr lang="en-US" sz="1600" b="1" u="sng" dirty="0" err="1"/>
              <a:t>अंशधारी</a:t>
            </a:r>
            <a:r>
              <a:rPr lang="en-US" sz="1600" b="1" u="sng" dirty="0"/>
              <a:t> (Shareholder) </a:t>
            </a:r>
            <a:r>
              <a:rPr lang="en-US" sz="1600" b="1" u="sng" dirty="0" err="1"/>
              <a:t>में</a:t>
            </a:r>
            <a:r>
              <a:rPr lang="en-US" sz="1600" b="1" u="sng" dirty="0"/>
              <a:t> </a:t>
            </a:r>
            <a:r>
              <a:rPr lang="en-US" sz="1600" b="1" u="sng" dirty="0" err="1"/>
              <a:t>क्या</a:t>
            </a:r>
            <a:r>
              <a:rPr lang="en-US" sz="1600" b="1" u="sng" dirty="0"/>
              <a:t> </a:t>
            </a:r>
            <a:r>
              <a:rPr lang="en-US" sz="1600" b="1" u="sng" dirty="0" err="1"/>
              <a:t>अंतर</a:t>
            </a:r>
            <a:r>
              <a:rPr lang="en-US" sz="1600" b="1" u="sng" dirty="0"/>
              <a:t> </a:t>
            </a:r>
            <a:r>
              <a:rPr lang="en-US" sz="1600" b="1" u="sng" dirty="0" err="1" smtClean="0"/>
              <a:t>है</a:t>
            </a:r>
            <a:endParaRPr lang="en-US" sz="1600" b="1" u="sng" dirty="0" smtClean="0"/>
          </a:p>
          <a:p>
            <a:endParaRPr lang="en-US" sz="1400" dirty="0"/>
          </a:p>
          <a:p>
            <a:pPr>
              <a:lnSpc>
                <a:spcPct val="150000"/>
              </a:lnSpc>
            </a:pPr>
            <a:r>
              <a:rPr lang="en-US" sz="1400" dirty="0" err="1"/>
              <a:t>उत्तर</a:t>
            </a:r>
            <a:r>
              <a:rPr lang="en-US" sz="1400" dirty="0"/>
              <a:t> - </a:t>
            </a:r>
            <a:r>
              <a:rPr lang="en-US" sz="1400" dirty="0" err="1"/>
              <a:t>सामान्यतः</a:t>
            </a:r>
            <a:r>
              <a:rPr lang="en-US" sz="1400" dirty="0"/>
              <a:t> '</a:t>
            </a:r>
            <a:r>
              <a:rPr lang="en-US" sz="1400" dirty="0" err="1"/>
              <a:t>सदस्य</a:t>
            </a:r>
            <a:r>
              <a:rPr lang="en-US" sz="1400" dirty="0"/>
              <a:t>' </a:t>
            </a:r>
            <a:r>
              <a:rPr lang="en-US" sz="1400" dirty="0" err="1"/>
              <a:t>और</a:t>
            </a:r>
            <a:r>
              <a:rPr lang="en-US" sz="1400" dirty="0"/>
              <a:t> '</a:t>
            </a:r>
            <a:r>
              <a:rPr lang="en-US" sz="1400" dirty="0" err="1"/>
              <a:t>अंशधारी</a:t>
            </a:r>
            <a:r>
              <a:rPr lang="en-US" sz="1400" dirty="0"/>
              <a:t>' </a:t>
            </a:r>
            <a:r>
              <a:rPr lang="en-US" sz="1400" dirty="0" err="1"/>
              <a:t>शब्द</a:t>
            </a:r>
            <a:r>
              <a:rPr lang="en-US" sz="1400" dirty="0"/>
              <a:t> </a:t>
            </a:r>
            <a:r>
              <a:rPr lang="en-US" sz="1400" dirty="0" err="1"/>
              <a:t>एक-दूसरे</a:t>
            </a:r>
            <a:r>
              <a:rPr lang="en-US" sz="1400" dirty="0"/>
              <a:t> </a:t>
            </a:r>
            <a:r>
              <a:rPr lang="en-US" sz="1400" dirty="0" err="1"/>
              <a:t>के</a:t>
            </a:r>
            <a:r>
              <a:rPr lang="en-US" sz="1400" dirty="0"/>
              <a:t> </a:t>
            </a:r>
            <a:r>
              <a:rPr lang="en-US" sz="1400" dirty="0" err="1"/>
              <a:t>पर्याय</a:t>
            </a:r>
            <a:r>
              <a:rPr lang="en-US" sz="1400" dirty="0"/>
              <a:t> </a:t>
            </a:r>
            <a:r>
              <a:rPr lang="en-US" sz="1400" dirty="0" err="1"/>
              <a:t>माने</a:t>
            </a:r>
            <a:r>
              <a:rPr lang="en-US" sz="1400" dirty="0"/>
              <a:t> </a:t>
            </a:r>
            <a:r>
              <a:rPr lang="en-US" sz="1400" dirty="0" err="1"/>
              <a:t>जाते</a:t>
            </a:r>
            <a:r>
              <a:rPr lang="en-US" sz="1400" dirty="0"/>
              <a:t> </a:t>
            </a:r>
            <a:r>
              <a:rPr lang="en-US" sz="1400" dirty="0" err="1"/>
              <a:t>हैं</a:t>
            </a:r>
            <a:r>
              <a:rPr lang="en-US" sz="1400" dirty="0"/>
              <a:t>, </a:t>
            </a:r>
            <a:r>
              <a:rPr lang="en-US" sz="1400" dirty="0" err="1"/>
              <a:t>लेकिन</a:t>
            </a:r>
            <a:r>
              <a:rPr lang="en-US" sz="1400" dirty="0"/>
              <a:t> </a:t>
            </a:r>
            <a:r>
              <a:rPr lang="en-US" sz="1400" dirty="0" err="1"/>
              <a:t>विधिक</a:t>
            </a:r>
            <a:r>
              <a:rPr lang="en-US" sz="1400" dirty="0"/>
              <a:t> </a:t>
            </a:r>
            <a:r>
              <a:rPr lang="en-US" sz="1400" dirty="0" err="1"/>
              <a:t>दृष्टि</a:t>
            </a:r>
            <a:r>
              <a:rPr lang="en-US" sz="1400" dirty="0"/>
              <a:t> </a:t>
            </a:r>
            <a:r>
              <a:rPr lang="en-US" sz="1400" dirty="0" err="1"/>
              <a:t>से</a:t>
            </a:r>
            <a:r>
              <a:rPr lang="en-US" sz="1400" dirty="0"/>
              <a:t> </a:t>
            </a:r>
            <a:r>
              <a:rPr lang="en-US" sz="1400" dirty="0" err="1"/>
              <a:t>इनमें</a:t>
            </a:r>
            <a:r>
              <a:rPr lang="en-US" sz="1400" dirty="0"/>
              <a:t> </a:t>
            </a:r>
            <a:r>
              <a:rPr lang="en-US" sz="1400" dirty="0" err="1"/>
              <a:t>सूक्ष्म</a:t>
            </a:r>
            <a:r>
              <a:rPr lang="en-US" sz="1400" dirty="0"/>
              <a:t> </a:t>
            </a:r>
            <a:r>
              <a:rPr lang="en-US" sz="1400" dirty="0" err="1"/>
              <a:t>अंतर</a:t>
            </a:r>
            <a:r>
              <a:rPr lang="en-US" sz="1400" dirty="0"/>
              <a:t> </a:t>
            </a:r>
            <a:r>
              <a:rPr lang="en-US" sz="1400" dirty="0" err="1"/>
              <a:t>है</a:t>
            </a:r>
            <a:r>
              <a:rPr lang="en-US" sz="1400" dirty="0"/>
              <a:t>। </a:t>
            </a:r>
            <a:r>
              <a:rPr lang="en-US" sz="1400" dirty="0" err="1"/>
              <a:t>सदस्य</a:t>
            </a:r>
            <a:r>
              <a:rPr lang="en-US" sz="1400" dirty="0"/>
              <a:t> </a:t>
            </a:r>
            <a:r>
              <a:rPr lang="en-US" sz="1400" dirty="0" err="1"/>
              <a:t>वह</a:t>
            </a:r>
            <a:r>
              <a:rPr lang="en-US" sz="1400" dirty="0"/>
              <a:t> </a:t>
            </a:r>
            <a:r>
              <a:rPr lang="en-US" sz="1400" dirty="0" err="1"/>
              <a:t>व्यक्ति</a:t>
            </a:r>
            <a:r>
              <a:rPr lang="en-US" sz="1400" dirty="0"/>
              <a:t> </a:t>
            </a:r>
            <a:r>
              <a:rPr lang="en-US" sz="1400" dirty="0" err="1"/>
              <a:t>होता</a:t>
            </a:r>
            <a:r>
              <a:rPr lang="en-US" sz="1400" dirty="0"/>
              <a:t> </a:t>
            </a:r>
            <a:r>
              <a:rPr lang="en-US" sz="1400" dirty="0" err="1"/>
              <a:t>है</a:t>
            </a:r>
            <a:r>
              <a:rPr lang="en-US" sz="1400" dirty="0"/>
              <a:t> </a:t>
            </a:r>
            <a:r>
              <a:rPr lang="en-US" sz="1400" dirty="0" err="1"/>
              <a:t>जिसका</a:t>
            </a:r>
            <a:r>
              <a:rPr lang="en-US" sz="1400" dirty="0"/>
              <a:t> </a:t>
            </a:r>
            <a:r>
              <a:rPr lang="en-US" sz="1400" dirty="0" err="1"/>
              <a:t>नाम</a:t>
            </a:r>
            <a:r>
              <a:rPr lang="en-US" sz="1400" dirty="0"/>
              <a:t> </a:t>
            </a:r>
            <a:r>
              <a:rPr lang="en-US" sz="1400" dirty="0" err="1"/>
              <a:t>कंपनी</a:t>
            </a:r>
            <a:r>
              <a:rPr lang="en-US" sz="1400" dirty="0"/>
              <a:t> </a:t>
            </a:r>
            <a:r>
              <a:rPr lang="en-US" sz="1400" dirty="0" err="1"/>
              <a:t>के</a:t>
            </a:r>
            <a:r>
              <a:rPr lang="en-US" sz="1400" dirty="0"/>
              <a:t> </a:t>
            </a:r>
            <a:r>
              <a:rPr lang="en-US" sz="1400" dirty="0" err="1"/>
              <a:t>रजिस्टर</a:t>
            </a:r>
            <a:r>
              <a:rPr lang="en-US" sz="1400" dirty="0"/>
              <a:t> </a:t>
            </a:r>
            <a:r>
              <a:rPr lang="en-US" sz="1400" dirty="0" err="1"/>
              <a:t>ऑफ</a:t>
            </a:r>
            <a:r>
              <a:rPr lang="en-US" sz="1400" dirty="0"/>
              <a:t> </a:t>
            </a:r>
            <a:r>
              <a:rPr lang="en-US" sz="1400" dirty="0" err="1"/>
              <a:t>मेंबर्स</a:t>
            </a:r>
            <a:r>
              <a:rPr lang="en-US" sz="1400" dirty="0"/>
              <a:t> </a:t>
            </a:r>
            <a:r>
              <a:rPr lang="en-US" sz="1400" dirty="0" err="1"/>
              <a:t>में</a:t>
            </a:r>
            <a:r>
              <a:rPr lang="en-US" sz="1400" dirty="0"/>
              <a:t> </a:t>
            </a:r>
            <a:r>
              <a:rPr lang="en-US" sz="1400" dirty="0" err="1"/>
              <a:t>दर्ज</a:t>
            </a:r>
            <a:r>
              <a:rPr lang="en-US" sz="1400" dirty="0"/>
              <a:t> </a:t>
            </a:r>
            <a:r>
              <a:rPr lang="en-US" sz="1400" dirty="0" err="1"/>
              <a:t>होता</a:t>
            </a:r>
            <a:r>
              <a:rPr lang="en-US" sz="1400" dirty="0"/>
              <a:t> </a:t>
            </a:r>
            <a:r>
              <a:rPr lang="en-US" sz="1400" dirty="0" err="1"/>
              <a:t>है</a:t>
            </a:r>
            <a:r>
              <a:rPr lang="en-US" sz="1400" dirty="0"/>
              <a:t>। </a:t>
            </a:r>
            <a:r>
              <a:rPr lang="en-US" sz="1400" dirty="0" err="1"/>
              <a:t>सदस्यता</a:t>
            </a:r>
            <a:r>
              <a:rPr lang="en-US" sz="1400" dirty="0"/>
              <a:t> </a:t>
            </a:r>
            <a:r>
              <a:rPr lang="en-US" sz="1400" dirty="0" err="1"/>
              <a:t>प्राप्त</a:t>
            </a:r>
            <a:r>
              <a:rPr lang="en-US" sz="1400" dirty="0"/>
              <a:t> </a:t>
            </a:r>
            <a:r>
              <a:rPr lang="en-US" sz="1400" dirty="0" err="1"/>
              <a:t>करने</a:t>
            </a:r>
            <a:r>
              <a:rPr lang="en-US" sz="1400" dirty="0"/>
              <a:t> </a:t>
            </a:r>
            <a:r>
              <a:rPr lang="en-US" sz="1400" dirty="0" err="1"/>
              <a:t>के</a:t>
            </a:r>
            <a:r>
              <a:rPr lang="en-US" sz="1400" dirty="0"/>
              <a:t> </a:t>
            </a:r>
            <a:r>
              <a:rPr lang="en-US" sz="1400" dirty="0" err="1"/>
              <a:t>लिए</a:t>
            </a:r>
            <a:r>
              <a:rPr lang="en-US" sz="1400" dirty="0"/>
              <a:t> </a:t>
            </a:r>
            <a:r>
              <a:rPr lang="en-US" sz="1400" dirty="0" err="1"/>
              <a:t>व्यक्ति</a:t>
            </a:r>
            <a:r>
              <a:rPr lang="en-US" sz="1400" dirty="0"/>
              <a:t> </a:t>
            </a:r>
            <a:r>
              <a:rPr lang="en-US" sz="1400" dirty="0" err="1"/>
              <a:t>को</a:t>
            </a:r>
            <a:r>
              <a:rPr lang="en-US" sz="1400" dirty="0"/>
              <a:t> </a:t>
            </a:r>
            <a:r>
              <a:rPr lang="en-US" sz="1400" dirty="0" err="1"/>
              <a:t>कंपनी</a:t>
            </a:r>
            <a:r>
              <a:rPr lang="en-US" sz="1400" dirty="0"/>
              <a:t> </a:t>
            </a:r>
            <a:r>
              <a:rPr lang="en-US" sz="1400" dirty="0" err="1"/>
              <a:t>के</a:t>
            </a:r>
            <a:r>
              <a:rPr lang="en-US" sz="1400" dirty="0"/>
              <a:t> </a:t>
            </a:r>
            <a:r>
              <a:rPr lang="en-US" sz="1400" dirty="0" err="1"/>
              <a:t>नियमों</a:t>
            </a:r>
            <a:r>
              <a:rPr lang="en-US" sz="1400" dirty="0"/>
              <a:t> </a:t>
            </a:r>
            <a:r>
              <a:rPr lang="en-US" sz="1400" dirty="0" err="1"/>
              <a:t>के</a:t>
            </a:r>
            <a:r>
              <a:rPr lang="en-US" sz="1400" dirty="0"/>
              <a:t> </a:t>
            </a:r>
            <a:r>
              <a:rPr lang="en-US" sz="1400" dirty="0" err="1"/>
              <a:t>अनुसार</a:t>
            </a:r>
            <a:r>
              <a:rPr lang="en-US" sz="1400" dirty="0"/>
              <a:t> </a:t>
            </a:r>
            <a:r>
              <a:rPr lang="en-US" sz="1400" dirty="0" err="1"/>
              <a:t>आवेदन</a:t>
            </a:r>
            <a:r>
              <a:rPr lang="en-US" sz="1400" dirty="0"/>
              <a:t> </a:t>
            </a:r>
            <a:r>
              <a:rPr lang="en-US" sz="1400" dirty="0" err="1"/>
              <a:t>करना</a:t>
            </a:r>
            <a:r>
              <a:rPr lang="en-US" sz="1400" dirty="0"/>
              <a:t> </a:t>
            </a:r>
            <a:r>
              <a:rPr lang="en-US" sz="1400" dirty="0" err="1"/>
              <a:t>पड़ता</a:t>
            </a:r>
            <a:r>
              <a:rPr lang="en-US" sz="1400" dirty="0"/>
              <a:t> </a:t>
            </a:r>
            <a:r>
              <a:rPr lang="en-US" sz="1400" dirty="0" err="1"/>
              <a:t>है</a:t>
            </a:r>
            <a:r>
              <a:rPr lang="en-US" sz="1400" dirty="0"/>
              <a:t> </a:t>
            </a:r>
            <a:r>
              <a:rPr lang="en-US" sz="1400" dirty="0" err="1"/>
              <a:t>और</a:t>
            </a:r>
            <a:r>
              <a:rPr lang="en-US" sz="1400" dirty="0"/>
              <a:t> </a:t>
            </a:r>
            <a:r>
              <a:rPr lang="en-US" sz="1400" dirty="0" err="1"/>
              <a:t>स्वीकृति</a:t>
            </a:r>
            <a:r>
              <a:rPr lang="en-US" sz="1400" dirty="0"/>
              <a:t> </a:t>
            </a:r>
            <a:r>
              <a:rPr lang="en-US" sz="1400" dirty="0" err="1"/>
              <a:t>मिलने</a:t>
            </a:r>
            <a:r>
              <a:rPr lang="en-US" sz="1400" dirty="0"/>
              <a:t> </a:t>
            </a:r>
            <a:r>
              <a:rPr lang="en-US" sz="1400" dirty="0" err="1"/>
              <a:t>के</a:t>
            </a:r>
            <a:r>
              <a:rPr lang="en-US" sz="1400" dirty="0"/>
              <a:t> </a:t>
            </a:r>
            <a:r>
              <a:rPr lang="en-US" sz="1400" dirty="0" err="1"/>
              <a:t>बाद</a:t>
            </a:r>
            <a:r>
              <a:rPr lang="en-US" sz="1400" dirty="0"/>
              <a:t> </a:t>
            </a:r>
            <a:r>
              <a:rPr lang="en-US" sz="1400" dirty="0" err="1"/>
              <a:t>उसका</a:t>
            </a:r>
            <a:r>
              <a:rPr lang="en-US" sz="1400" dirty="0"/>
              <a:t> </a:t>
            </a:r>
            <a:r>
              <a:rPr lang="en-US" sz="1400" dirty="0" err="1"/>
              <a:t>नाम</a:t>
            </a:r>
            <a:r>
              <a:rPr lang="en-US" sz="1400" dirty="0"/>
              <a:t> </a:t>
            </a:r>
            <a:r>
              <a:rPr lang="en-US" sz="1400" dirty="0" err="1"/>
              <a:t>रजिस्टर</a:t>
            </a:r>
            <a:r>
              <a:rPr lang="en-US" sz="1400" dirty="0"/>
              <a:t> </a:t>
            </a:r>
            <a:r>
              <a:rPr lang="en-US" sz="1400" dirty="0" err="1"/>
              <a:t>में</a:t>
            </a:r>
            <a:r>
              <a:rPr lang="en-US" sz="1400" dirty="0"/>
              <a:t> </a:t>
            </a:r>
            <a:r>
              <a:rPr lang="en-US" sz="1400" dirty="0" err="1"/>
              <a:t>दर्ज</a:t>
            </a:r>
            <a:r>
              <a:rPr lang="en-US" sz="1400" dirty="0"/>
              <a:t> </a:t>
            </a:r>
            <a:r>
              <a:rPr lang="en-US" sz="1400" dirty="0" err="1"/>
              <a:t>किया</a:t>
            </a:r>
            <a:r>
              <a:rPr lang="en-US" sz="1400" dirty="0"/>
              <a:t> </a:t>
            </a:r>
            <a:r>
              <a:rPr lang="en-US" sz="1400" dirty="0" err="1"/>
              <a:t>जाता</a:t>
            </a:r>
            <a:r>
              <a:rPr lang="en-US" sz="1400" dirty="0"/>
              <a:t> </a:t>
            </a:r>
            <a:r>
              <a:rPr lang="en-US" sz="1400" dirty="0" err="1"/>
              <a:t>है</a:t>
            </a:r>
            <a:r>
              <a:rPr lang="en-US" sz="1400" dirty="0"/>
              <a:t>। </a:t>
            </a:r>
            <a:r>
              <a:rPr lang="en-US" sz="1400" dirty="0" err="1"/>
              <a:t>सदस्य</a:t>
            </a:r>
            <a:r>
              <a:rPr lang="en-US" sz="1400" dirty="0"/>
              <a:t> </a:t>
            </a:r>
            <a:r>
              <a:rPr lang="en-US" sz="1400" dirty="0" err="1"/>
              <a:t>का</a:t>
            </a:r>
            <a:r>
              <a:rPr lang="en-US" sz="1400" dirty="0"/>
              <a:t> </a:t>
            </a:r>
            <a:r>
              <a:rPr lang="en-US" sz="1400" dirty="0" err="1"/>
              <a:t>संबंध</a:t>
            </a:r>
            <a:r>
              <a:rPr lang="en-US" sz="1400" dirty="0"/>
              <a:t> </a:t>
            </a:r>
            <a:r>
              <a:rPr lang="en-US" sz="1400" dirty="0" err="1"/>
              <a:t>कंपनी</a:t>
            </a:r>
            <a:r>
              <a:rPr lang="en-US" sz="1400" dirty="0"/>
              <a:t> </a:t>
            </a:r>
            <a:r>
              <a:rPr lang="en-US" sz="1400" dirty="0" err="1"/>
              <a:t>से</a:t>
            </a:r>
            <a:r>
              <a:rPr lang="en-US" sz="1400" dirty="0"/>
              <a:t> </a:t>
            </a:r>
            <a:r>
              <a:rPr lang="en-US" sz="1400" dirty="0" err="1"/>
              <a:t>अनुबंध</a:t>
            </a:r>
            <a:r>
              <a:rPr lang="en-US" sz="1400" dirty="0"/>
              <a:t> </a:t>
            </a:r>
            <a:r>
              <a:rPr lang="en-US" sz="1400" dirty="0" err="1"/>
              <a:t>के</a:t>
            </a:r>
            <a:r>
              <a:rPr lang="en-US" sz="1400" dirty="0"/>
              <a:t> </a:t>
            </a:r>
            <a:r>
              <a:rPr lang="en-US" sz="1400" dirty="0" err="1"/>
              <a:t>माध्यम</a:t>
            </a:r>
            <a:r>
              <a:rPr lang="en-US" sz="1400" dirty="0"/>
              <a:t> </a:t>
            </a:r>
            <a:r>
              <a:rPr lang="en-US" sz="1400" dirty="0" err="1"/>
              <a:t>से</a:t>
            </a:r>
            <a:r>
              <a:rPr lang="en-US" sz="1400" dirty="0"/>
              <a:t> </a:t>
            </a:r>
            <a:r>
              <a:rPr lang="en-US" sz="1400" dirty="0" err="1"/>
              <a:t>बनता</a:t>
            </a:r>
            <a:r>
              <a:rPr lang="en-US" sz="1400" dirty="0"/>
              <a:t> </a:t>
            </a:r>
            <a:r>
              <a:rPr lang="en-US" sz="1400" dirty="0" err="1"/>
              <a:t>है</a:t>
            </a:r>
            <a:r>
              <a:rPr lang="en-US" sz="1400" dirty="0"/>
              <a:t>। </a:t>
            </a:r>
            <a:r>
              <a:rPr lang="en-US" sz="1400" dirty="0" err="1"/>
              <a:t>अंशधारी</a:t>
            </a:r>
            <a:r>
              <a:rPr lang="en-US" sz="1400" dirty="0"/>
              <a:t> </a:t>
            </a:r>
            <a:r>
              <a:rPr lang="en-US" sz="1400" dirty="0" err="1"/>
              <a:t>वह</a:t>
            </a:r>
            <a:r>
              <a:rPr lang="en-US" sz="1400" dirty="0"/>
              <a:t> </a:t>
            </a:r>
            <a:r>
              <a:rPr lang="en-US" sz="1400" dirty="0" err="1"/>
              <a:t>व्यक्ति</a:t>
            </a:r>
            <a:r>
              <a:rPr lang="en-US" sz="1400" dirty="0"/>
              <a:t> </a:t>
            </a:r>
            <a:r>
              <a:rPr lang="en-US" sz="1400" dirty="0" err="1"/>
              <a:t>है</a:t>
            </a:r>
            <a:r>
              <a:rPr lang="en-US" sz="1400" dirty="0"/>
              <a:t> </a:t>
            </a:r>
            <a:r>
              <a:rPr lang="en-US" sz="1400" dirty="0" err="1"/>
              <a:t>जो</a:t>
            </a:r>
            <a:r>
              <a:rPr lang="en-US" sz="1400" dirty="0"/>
              <a:t> </a:t>
            </a:r>
            <a:r>
              <a:rPr lang="en-US" sz="1400" dirty="0" err="1"/>
              <a:t>कंपनी</a:t>
            </a:r>
            <a:r>
              <a:rPr lang="en-US" sz="1400" dirty="0"/>
              <a:t> </a:t>
            </a:r>
            <a:r>
              <a:rPr lang="en-US" sz="1400" dirty="0" err="1"/>
              <a:t>के</a:t>
            </a:r>
            <a:r>
              <a:rPr lang="en-US" sz="1400" dirty="0"/>
              <a:t> </a:t>
            </a:r>
            <a:r>
              <a:rPr lang="en-US" sz="1400" dirty="0" err="1"/>
              <a:t>शेयरों</a:t>
            </a:r>
            <a:r>
              <a:rPr lang="en-US" sz="1400" dirty="0"/>
              <a:t> </a:t>
            </a:r>
            <a:r>
              <a:rPr lang="en-US" sz="1400" dirty="0" err="1"/>
              <a:t>का</a:t>
            </a:r>
            <a:r>
              <a:rPr lang="en-US" sz="1400" dirty="0"/>
              <a:t> </a:t>
            </a:r>
            <a:r>
              <a:rPr lang="en-US" sz="1400" dirty="0" err="1"/>
              <a:t>स्वामी</a:t>
            </a:r>
            <a:r>
              <a:rPr lang="en-US" sz="1400" dirty="0"/>
              <a:t> </a:t>
            </a:r>
            <a:r>
              <a:rPr lang="en-US" sz="1400" dirty="0" err="1"/>
              <a:t>है</a:t>
            </a:r>
            <a:r>
              <a:rPr lang="en-US" sz="1400" dirty="0"/>
              <a:t>। </a:t>
            </a:r>
            <a:r>
              <a:rPr lang="en-US" sz="1400" dirty="0" err="1"/>
              <a:t>जब</a:t>
            </a:r>
            <a:r>
              <a:rPr lang="en-US" sz="1400" dirty="0"/>
              <a:t> </a:t>
            </a:r>
            <a:r>
              <a:rPr lang="en-US" sz="1400" dirty="0" err="1"/>
              <a:t>कोई</a:t>
            </a:r>
            <a:r>
              <a:rPr lang="en-US" sz="1400" dirty="0"/>
              <a:t> </a:t>
            </a:r>
            <a:r>
              <a:rPr lang="en-US" sz="1400" dirty="0" err="1"/>
              <a:t>व्यक्ति</a:t>
            </a:r>
            <a:r>
              <a:rPr lang="en-US" sz="1400" dirty="0"/>
              <a:t> </a:t>
            </a:r>
            <a:r>
              <a:rPr lang="en-US" sz="1400" dirty="0" err="1"/>
              <a:t>शेयर</a:t>
            </a:r>
            <a:r>
              <a:rPr lang="en-US" sz="1400" dirty="0"/>
              <a:t> </a:t>
            </a:r>
            <a:r>
              <a:rPr lang="en-US" sz="1400" dirty="0" err="1"/>
              <a:t>खरीदता</a:t>
            </a:r>
            <a:r>
              <a:rPr lang="en-US" sz="1400" dirty="0"/>
              <a:t> </a:t>
            </a:r>
            <a:r>
              <a:rPr lang="en-US" sz="1400" dirty="0" err="1"/>
              <a:t>है</a:t>
            </a:r>
            <a:r>
              <a:rPr lang="en-US" sz="1400" dirty="0"/>
              <a:t>, </a:t>
            </a:r>
            <a:r>
              <a:rPr lang="en-US" sz="1400" dirty="0" err="1"/>
              <a:t>तो</a:t>
            </a:r>
            <a:r>
              <a:rPr lang="en-US" sz="1400" dirty="0"/>
              <a:t> </a:t>
            </a:r>
            <a:r>
              <a:rPr lang="en-US" sz="1400" dirty="0" err="1"/>
              <a:t>वह</a:t>
            </a:r>
            <a:r>
              <a:rPr lang="en-US" sz="1400" dirty="0"/>
              <a:t> </a:t>
            </a:r>
            <a:r>
              <a:rPr lang="en-US" sz="1400" dirty="0" err="1"/>
              <a:t>अंशधारी</a:t>
            </a:r>
            <a:r>
              <a:rPr lang="en-US" sz="1400" dirty="0"/>
              <a:t> </a:t>
            </a:r>
            <a:r>
              <a:rPr lang="en-US" sz="1400" dirty="0" err="1"/>
              <a:t>बन</a:t>
            </a:r>
            <a:r>
              <a:rPr lang="en-US" sz="1400" dirty="0"/>
              <a:t> </a:t>
            </a:r>
            <a:r>
              <a:rPr lang="en-US" sz="1400" dirty="0" err="1"/>
              <a:t>जाता</a:t>
            </a:r>
            <a:r>
              <a:rPr lang="en-US" sz="1400" dirty="0"/>
              <a:t> </a:t>
            </a:r>
            <a:r>
              <a:rPr lang="en-US" sz="1400" dirty="0" err="1"/>
              <a:t>है</a:t>
            </a:r>
            <a:r>
              <a:rPr lang="en-US" sz="1400" dirty="0"/>
              <a:t>, </a:t>
            </a:r>
            <a:r>
              <a:rPr lang="en-US" sz="1400" dirty="0" err="1"/>
              <a:t>भले</a:t>
            </a:r>
            <a:r>
              <a:rPr lang="en-US" sz="1400" dirty="0"/>
              <a:t> </a:t>
            </a:r>
            <a:r>
              <a:rPr lang="en-US" sz="1400" dirty="0" err="1"/>
              <a:t>ही</a:t>
            </a:r>
            <a:r>
              <a:rPr lang="en-US" sz="1400" dirty="0"/>
              <a:t> </a:t>
            </a:r>
            <a:r>
              <a:rPr lang="en-US" sz="1400" dirty="0" err="1"/>
              <a:t>उसका</a:t>
            </a:r>
            <a:r>
              <a:rPr lang="en-US" sz="1400" dirty="0"/>
              <a:t> </a:t>
            </a:r>
            <a:r>
              <a:rPr lang="en-US" sz="1400" dirty="0" err="1"/>
              <a:t>नाम</a:t>
            </a:r>
            <a:r>
              <a:rPr lang="en-US" sz="1400" dirty="0"/>
              <a:t> </a:t>
            </a:r>
            <a:r>
              <a:rPr lang="en-US" sz="1400" dirty="0" err="1"/>
              <a:t>रजिस्टर</a:t>
            </a:r>
            <a:r>
              <a:rPr lang="en-US" sz="1400" dirty="0"/>
              <a:t> </a:t>
            </a:r>
            <a:r>
              <a:rPr lang="en-US" sz="1400" dirty="0" err="1"/>
              <a:t>ऑफ</a:t>
            </a:r>
            <a:r>
              <a:rPr lang="en-US" sz="1400" dirty="0"/>
              <a:t> </a:t>
            </a:r>
            <a:r>
              <a:rPr lang="en-US" sz="1400" dirty="0" err="1"/>
              <a:t>मेंबर्स</a:t>
            </a:r>
            <a:r>
              <a:rPr lang="en-US" sz="1400" dirty="0"/>
              <a:t> </a:t>
            </a:r>
            <a:r>
              <a:rPr lang="en-US" sz="1400" dirty="0" err="1"/>
              <a:t>में</a:t>
            </a:r>
            <a:r>
              <a:rPr lang="en-US" sz="1400" dirty="0"/>
              <a:t> </a:t>
            </a:r>
            <a:r>
              <a:rPr lang="en-US" sz="1400" dirty="0" err="1"/>
              <a:t>दर्ज</a:t>
            </a:r>
            <a:r>
              <a:rPr lang="en-US" sz="1400" dirty="0"/>
              <a:t> न </a:t>
            </a:r>
            <a:r>
              <a:rPr lang="en-US" sz="1400" dirty="0" err="1"/>
              <a:t>हुआ</a:t>
            </a:r>
            <a:r>
              <a:rPr lang="en-US" sz="1400" dirty="0"/>
              <a:t> </a:t>
            </a:r>
            <a:r>
              <a:rPr lang="en-US" sz="1400" dirty="0" err="1"/>
              <a:t>हो</a:t>
            </a:r>
            <a:r>
              <a:rPr lang="en-US" sz="1400" dirty="0"/>
              <a:t>। </a:t>
            </a:r>
            <a:r>
              <a:rPr lang="en-US" sz="1400" dirty="0" err="1"/>
              <a:t>इस</a:t>
            </a:r>
            <a:r>
              <a:rPr lang="en-US" sz="1400" dirty="0"/>
              <a:t> </a:t>
            </a:r>
            <a:r>
              <a:rPr lang="en-US" sz="1400" dirty="0" err="1"/>
              <a:t>प्रकार</a:t>
            </a:r>
            <a:r>
              <a:rPr lang="en-US" sz="1400" dirty="0"/>
              <a:t>, </a:t>
            </a:r>
            <a:r>
              <a:rPr lang="en-US" sz="1400" dirty="0" err="1"/>
              <a:t>हर</a:t>
            </a:r>
            <a:r>
              <a:rPr lang="en-US" sz="1400" dirty="0"/>
              <a:t> </a:t>
            </a:r>
            <a:r>
              <a:rPr lang="en-US" sz="1400" dirty="0" err="1"/>
              <a:t>सदस्य</a:t>
            </a:r>
            <a:r>
              <a:rPr lang="en-US" sz="1400" dirty="0"/>
              <a:t> </a:t>
            </a:r>
            <a:r>
              <a:rPr lang="en-US" sz="1400" dirty="0" err="1"/>
              <a:t>अंशधारी</a:t>
            </a:r>
            <a:r>
              <a:rPr lang="en-US" sz="1400" dirty="0"/>
              <a:t> </a:t>
            </a:r>
            <a:r>
              <a:rPr lang="en-US" sz="1400" dirty="0" err="1"/>
              <a:t>हो</a:t>
            </a:r>
            <a:r>
              <a:rPr lang="en-US" sz="1400" dirty="0"/>
              <a:t> </a:t>
            </a:r>
            <a:r>
              <a:rPr lang="en-US" sz="1400" dirty="0" err="1"/>
              <a:t>सकता</a:t>
            </a:r>
            <a:r>
              <a:rPr lang="en-US" sz="1400" dirty="0"/>
              <a:t> </a:t>
            </a:r>
            <a:r>
              <a:rPr lang="en-US" sz="1400" dirty="0" err="1"/>
              <a:t>है</a:t>
            </a:r>
            <a:r>
              <a:rPr lang="en-US" sz="1400" dirty="0"/>
              <a:t> </a:t>
            </a:r>
            <a:r>
              <a:rPr lang="en-US" sz="1400" dirty="0" err="1"/>
              <a:t>और</a:t>
            </a:r>
            <a:r>
              <a:rPr lang="en-US" sz="1400" dirty="0"/>
              <a:t> </a:t>
            </a:r>
            <a:r>
              <a:rPr lang="en-US" sz="1400" dirty="0" err="1"/>
              <a:t>हर</a:t>
            </a:r>
            <a:r>
              <a:rPr lang="en-US" sz="1400" dirty="0"/>
              <a:t> </a:t>
            </a:r>
            <a:r>
              <a:rPr lang="en-US" sz="1400" dirty="0" err="1"/>
              <a:t>अंशधारी</a:t>
            </a:r>
            <a:r>
              <a:rPr lang="en-US" sz="1400" dirty="0"/>
              <a:t> </a:t>
            </a:r>
            <a:r>
              <a:rPr lang="en-US" sz="1400" dirty="0" err="1"/>
              <a:t>सदस्य</a:t>
            </a:r>
            <a:r>
              <a:rPr lang="en-US" sz="1400" dirty="0"/>
              <a:t> </a:t>
            </a:r>
            <a:r>
              <a:rPr lang="en-US" sz="1400" dirty="0" err="1"/>
              <a:t>भी</a:t>
            </a:r>
            <a:r>
              <a:rPr lang="en-US" sz="1400" dirty="0"/>
              <a:t> </a:t>
            </a:r>
            <a:r>
              <a:rPr lang="en-US" sz="1400" dirty="0" err="1"/>
              <a:t>हो</a:t>
            </a:r>
            <a:r>
              <a:rPr lang="en-US" sz="1400" dirty="0"/>
              <a:t> </a:t>
            </a:r>
            <a:r>
              <a:rPr lang="en-US" sz="1400" dirty="0" err="1"/>
              <a:t>सकता</a:t>
            </a:r>
            <a:r>
              <a:rPr lang="en-US" sz="1400" dirty="0"/>
              <a:t> </a:t>
            </a:r>
            <a:r>
              <a:rPr lang="en-US" sz="1400" dirty="0" err="1"/>
              <a:t>है</a:t>
            </a:r>
            <a:r>
              <a:rPr lang="en-US" sz="1400" dirty="0"/>
              <a:t>, </a:t>
            </a:r>
            <a:r>
              <a:rPr lang="en-US" sz="1400" dirty="0" err="1"/>
              <a:t>परंतु</a:t>
            </a:r>
            <a:r>
              <a:rPr lang="en-US" sz="1400" dirty="0"/>
              <a:t> </a:t>
            </a:r>
            <a:r>
              <a:rPr lang="en-US" sz="1400" dirty="0" err="1"/>
              <a:t>कुछ</a:t>
            </a:r>
            <a:r>
              <a:rPr lang="en-US" sz="1400" dirty="0"/>
              <a:t> </a:t>
            </a:r>
            <a:r>
              <a:rPr lang="en-US" sz="1400" dirty="0" err="1"/>
              <a:t>मामलों</a:t>
            </a:r>
            <a:r>
              <a:rPr lang="en-US" sz="1400" dirty="0"/>
              <a:t> </a:t>
            </a:r>
            <a:r>
              <a:rPr lang="en-US" sz="1400" dirty="0" err="1"/>
              <a:t>में</a:t>
            </a:r>
            <a:r>
              <a:rPr lang="en-US" sz="1400" dirty="0"/>
              <a:t> </a:t>
            </a:r>
            <a:r>
              <a:rPr lang="en-US" sz="1400" dirty="0" err="1"/>
              <a:t>अंशधारी</a:t>
            </a:r>
            <a:r>
              <a:rPr lang="en-US" sz="1400" dirty="0"/>
              <a:t> </a:t>
            </a:r>
            <a:r>
              <a:rPr lang="en-US" sz="1400" dirty="0" err="1"/>
              <a:t>बिना</a:t>
            </a:r>
            <a:r>
              <a:rPr lang="en-US" sz="1400" dirty="0"/>
              <a:t> </a:t>
            </a:r>
            <a:r>
              <a:rPr lang="en-US" sz="1400" dirty="0" err="1"/>
              <a:t>सदस्यता</a:t>
            </a:r>
            <a:r>
              <a:rPr lang="en-US" sz="1400" dirty="0"/>
              <a:t> </a:t>
            </a:r>
            <a:r>
              <a:rPr lang="en-US" sz="1400" dirty="0" err="1"/>
              <a:t>प्राप्त</a:t>
            </a:r>
            <a:r>
              <a:rPr lang="en-US" sz="1400" dirty="0"/>
              <a:t> </a:t>
            </a:r>
            <a:r>
              <a:rPr lang="en-US" sz="1400" dirty="0" err="1"/>
              <a:t>किए</a:t>
            </a:r>
            <a:r>
              <a:rPr lang="en-US" sz="1400" dirty="0"/>
              <a:t> </a:t>
            </a:r>
            <a:r>
              <a:rPr lang="en-US" sz="1400" dirty="0" err="1"/>
              <a:t>भी</a:t>
            </a:r>
            <a:r>
              <a:rPr lang="en-US" sz="1400" dirty="0"/>
              <a:t> </a:t>
            </a:r>
            <a:r>
              <a:rPr lang="en-US" sz="1400" dirty="0" err="1"/>
              <a:t>अंशधारी</a:t>
            </a:r>
            <a:r>
              <a:rPr lang="en-US" sz="1400" dirty="0"/>
              <a:t> </a:t>
            </a:r>
            <a:r>
              <a:rPr lang="en-US" sz="1400" dirty="0" err="1"/>
              <a:t>रह</a:t>
            </a:r>
            <a:r>
              <a:rPr lang="en-US" sz="1400" dirty="0"/>
              <a:t> </a:t>
            </a:r>
            <a:r>
              <a:rPr lang="en-US" sz="1400" dirty="0" err="1"/>
              <a:t>सकता</a:t>
            </a:r>
            <a:r>
              <a:rPr lang="en-US" sz="1400" dirty="0"/>
              <a:t> </a:t>
            </a:r>
            <a:r>
              <a:rPr lang="en-US" sz="1400" dirty="0" err="1"/>
              <a:t>है</a:t>
            </a:r>
            <a:r>
              <a:rPr lang="en-US" sz="1400" dirty="0"/>
              <a:t>, </a:t>
            </a:r>
            <a:r>
              <a:rPr lang="en-US" sz="1400" dirty="0" err="1"/>
              <a:t>जैसे</a:t>
            </a:r>
            <a:r>
              <a:rPr lang="en-US" sz="1400" dirty="0"/>
              <a:t> </a:t>
            </a:r>
            <a:r>
              <a:rPr lang="en-US" sz="1400" dirty="0" err="1"/>
              <a:t>शेयर</a:t>
            </a:r>
            <a:r>
              <a:rPr lang="en-US" sz="1400" dirty="0"/>
              <a:t> </a:t>
            </a:r>
            <a:r>
              <a:rPr lang="en-US" sz="1400" dirty="0" err="1"/>
              <a:t>ट्रांसफर</a:t>
            </a:r>
            <a:r>
              <a:rPr lang="en-US" sz="1400" dirty="0"/>
              <a:t> </a:t>
            </a:r>
            <a:r>
              <a:rPr lang="en-US" sz="1400" dirty="0" err="1"/>
              <a:t>प्रक्रिया</a:t>
            </a:r>
            <a:r>
              <a:rPr lang="en-US" sz="1400" dirty="0"/>
              <a:t> </a:t>
            </a:r>
            <a:r>
              <a:rPr lang="en-US" sz="1400" dirty="0" err="1"/>
              <a:t>के</a:t>
            </a:r>
            <a:r>
              <a:rPr lang="en-US" sz="1400" dirty="0"/>
              <a:t> </a:t>
            </a:r>
            <a:r>
              <a:rPr lang="en-US" sz="1400" dirty="0" err="1"/>
              <a:t>दौरान</a:t>
            </a:r>
            <a:r>
              <a:rPr lang="en-US" sz="1400" dirty="0"/>
              <a:t>।</a:t>
            </a:r>
          </a:p>
        </p:txBody>
      </p:sp>
    </p:spTree>
    <p:extLst>
      <p:ext uri="{BB962C8B-B14F-4D97-AF65-F5344CB8AC3E}">
        <p14:creationId xmlns:p14="http://schemas.microsoft.com/office/powerpoint/2010/main" val="25442641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rot="10800000" flipV="1">
            <a:off x="1397477" y="213689"/>
            <a:ext cx="10196425" cy="5878532"/>
          </a:xfrm>
          <a:prstGeom prst="rect">
            <a:avLst/>
          </a:prstGeom>
          <a:noFill/>
        </p:spPr>
        <p:txBody>
          <a:bodyPr wrap="square" lIns="91440" tIns="45720" rIns="91440" bIns="45720">
            <a:spAutoFit/>
          </a:bodyPr>
          <a:lstStyle/>
          <a:p>
            <a:pPr algn="ctr"/>
            <a:r>
              <a:rPr lang="hi-IN" sz="1600" b="1" u="sng" dirty="0">
                <a:ln w="0"/>
                <a:effectLst>
                  <a:outerShdw blurRad="38100" dist="19050" dir="2700000" algn="tl" rotWithShape="0">
                    <a:schemeClr val="dk1">
                      <a:alpha val="40000"/>
                    </a:schemeClr>
                  </a:outerShdw>
                </a:effectLst>
              </a:rPr>
              <a:t>प्रश्न </a:t>
            </a:r>
            <a:r>
              <a:rPr lang="en-US" sz="1600" b="1" u="sng" dirty="0" smtClean="0">
                <a:ln w="0"/>
                <a:effectLst>
                  <a:outerShdw blurRad="38100" dist="19050" dir="2700000" algn="tl" rotWithShape="0">
                    <a:schemeClr val="dk1">
                      <a:alpha val="40000"/>
                    </a:schemeClr>
                  </a:outerShdw>
                </a:effectLst>
              </a:rPr>
              <a:t>12</a:t>
            </a:r>
            <a:r>
              <a:rPr lang="hi-IN" sz="1600" b="1" u="sng" dirty="0" smtClean="0">
                <a:ln w="0"/>
                <a:effectLst>
                  <a:outerShdw blurRad="38100" dist="19050" dir="2700000" algn="tl" rotWithShape="0">
                    <a:schemeClr val="dk1">
                      <a:alpha val="40000"/>
                    </a:schemeClr>
                  </a:outerShdw>
                </a:effectLst>
              </a:rPr>
              <a:t>. </a:t>
            </a:r>
            <a:r>
              <a:rPr lang="hi-IN" sz="1600" b="1" u="sng" dirty="0">
                <a:ln w="0"/>
                <a:effectLst>
                  <a:outerShdw blurRad="38100" dist="19050" dir="2700000" algn="tl" rotWithShape="0">
                    <a:schemeClr val="dk1">
                      <a:alpha val="40000"/>
                    </a:schemeClr>
                  </a:outerShdw>
                </a:effectLst>
              </a:rPr>
              <a:t>कंपनी में कौन सदस्य बन सकता </a:t>
            </a:r>
            <a:r>
              <a:rPr lang="hi-IN" sz="1600" b="1" u="sng" dirty="0" smtClean="0">
                <a:ln w="0"/>
                <a:effectLst>
                  <a:outerShdw blurRad="38100" dist="19050" dir="2700000" algn="tl" rotWithShape="0">
                    <a:schemeClr val="dk1">
                      <a:alpha val="40000"/>
                    </a:schemeClr>
                  </a:outerShdw>
                </a:effectLst>
              </a:rPr>
              <a:t>है</a:t>
            </a:r>
            <a:endParaRPr lang="en-US" sz="1600" b="1" u="sng" dirty="0" smtClean="0">
              <a:ln w="0"/>
              <a:effectLst>
                <a:outerShdw blurRad="38100" dist="19050" dir="2700000" algn="tl" rotWithShape="0">
                  <a:schemeClr val="dk1">
                    <a:alpha val="40000"/>
                  </a:schemeClr>
                </a:outerShdw>
              </a:effectLst>
            </a:endParaRPr>
          </a:p>
          <a:p>
            <a:pPr algn="ctr">
              <a:lnSpc>
                <a:spcPct val="150000"/>
              </a:lnSpc>
            </a:pPr>
            <a:endParaRPr lang="hi-IN" sz="1600" b="1" u="sng" dirty="0">
              <a:ln w="0"/>
              <a:effectLst>
                <a:outerShdw blurRad="38100" dist="19050" dir="2700000" algn="tl" rotWithShape="0">
                  <a:schemeClr val="dk1">
                    <a:alpha val="40000"/>
                  </a:schemeClr>
                </a:outerShdw>
              </a:effectLst>
            </a:endParaRPr>
          </a:p>
          <a:p>
            <a:pPr algn="ctr">
              <a:lnSpc>
                <a:spcPct val="150000"/>
              </a:lnSpc>
            </a:pPr>
            <a:r>
              <a:rPr lang="hi-IN" sz="1600" dirty="0">
                <a:ln w="0"/>
                <a:effectLst>
                  <a:outerShdw blurRad="38100" dist="19050" dir="2700000" algn="tl" rotWithShape="0">
                    <a:schemeClr val="dk1">
                      <a:alpha val="40000"/>
                    </a:schemeClr>
                  </a:outerShdw>
                </a:effectLst>
              </a:rPr>
              <a:t>उत्तर - कंपनी अधिनियम, 2013 के अनुसार, कोई भी सक्षम व्यक्ति या विधिक संस्था कंपनी की सदस्यता प्राप्त कर सकती है, यदि वह कंपनी के स्मृति-पत्र और नियमों के अनुसार आवश्यक शर्तों को पूरा करता है। कंपनी में अग्रलिखित सदस्य बन सकते </a:t>
            </a:r>
            <a:r>
              <a:rPr lang="hi-IN" sz="1600" dirty="0" smtClean="0">
                <a:ln w="0"/>
                <a:effectLst>
                  <a:outerShdw blurRad="38100" dist="19050" dir="2700000" algn="tl" rotWithShape="0">
                    <a:schemeClr val="dk1">
                      <a:alpha val="40000"/>
                    </a:schemeClr>
                  </a:outerShdw>
                </a:effectLst>
              </a:rPr>
              <a:t>हैं-</a:t>
            </a:r>
            <a:endParaRPr lang="hi-IN" sz="1600" dirty="0">
              <a:ln w="0"/>
              <a:effectLst>
                <a:outerShdw blurRad="38100" dist="19050" dir="2700000" algn="tl" rotWithShape="0">
                  <a:schemeClr val="dk1">
                    <a:alpha val="40000"/>
                  </a:schemeClr>
                </a:outerShdw>
              </a:effectLst>
            </a:endParaRPr>
          </a:p>
          <a:p>
            <a:pPr algn="ctr">
              <a:lnSpc>
                <a:spcPct val="150000"/>
              </a:lnSpc>
            </a:pPr>
            <a:r>
              <a:rPr lang="hi-IN" sz="1600" dirty="0">
                <a:ln w="0"/>
                <a:effectLst>
                  <a:outerShdw blurRad="38100" dist="19050" dir="2700000" algn="tl" rotWithShape="0">
                    <a:schemeClr val="dk1">
                      <a:alpha val="40000"/>
                    </a:schemeClr>
                  </a:outerShdw>
                </a:effectLst>
              </a:rPr>
              <a:t>1. व्यक्तिगत व्यक्ति (</a:t>
            </a:r>
            <a:r>
              <a:rPr lang="en-US" sz="1600" dirty="0">
                <a:ln w="0"/>
                <a:effectLst>
                  <a:outerShdw blurRad="38100" dist="19050" dir="2700000" algn="tl" rotWithShape="0">
                    <a:schemeClr val="dk1">
                      <a:alpha val="40000"/>
                    </a:schemeClr>
                  </a:outerShdw>
                </a:effectLst>
              </a:rPr>
              <a:t>Individual Person)- </a:t>
            </a:r>
            <a:r>
              <a:rPr lang="hi-IN" sz="1600" dirty="0">
                <a:ln w="0"/>
                <a:effectLst>
                  <a:outerShdw blurRad="38100" dist="19050" dir="2700000" algn="tl" rotWithShape="0">
                    <a:schemeClr val="dk1">
                      <a:alpha val="40000"/>
                    </a:schemeClr>
                  </a:outerShdw>
                </a:effectLst>
              </a:rPr>
              <a:t>कोई भी सक्षम वयस्क व्यक्ति (18 वर्ष या उससे अधिक उम्र का) जो अनुबंध करने में सक्षम हो, कंपनी का सदस्य बन सकता है।</a:t>
            </a:r>
          </a:p>
          <a:p>
            <a:pPr algn="ctr">
              <a:lnSpc>
                <a:spcPct val="150000"/>
              </a:lnSpc>
            </a:pPr>
            <a:r>
              <a:rPr lang="hi-IN" sz="1600" dirty="0">
                <a:ln w="0"/>
                <a:effectLst>
                  <a:outerShdw blurRad="38100" dist="19050" dir="2700000" algn="tl" rotWithShape="0">
                    <a:schemeClr val="dk1">
                      <a:alpha val="40000"/>
                    </a:schemeClr>
                  </a:outerShdw>
                </a:effectLst>
              </a:rPr>
              <a:t>2. कंपनी (</a:t>
            </a:r>
            <a:r>
              <a:rPr lang="en-US" sz="1600" dirty="0">
                <a:ln w="0"/>
                <a:effectLst>
                  <a:outerShdw blurRad="38100" dist="19050" dir="2700000" algn="tl" rotWithShape="0">
                    <a:schemeClr val="dk1">
                      <a:alpha val="40000"/>
                    </a:schemeClr>
                  </a:outerShdw>
                </a:effectLst>
              </a:rPr>
              <a:t>Company) - </a:t>
            </a:r>
            <a:r>
              <a:rPr lang="hi-IN" sz="1600" dirty="0">
                <a:ln w="0"/>
                <a:effectLst>
                  <a:outerShdw blurRad="38100" dist="19050" dir="2700000" algn="tl" rotWithShape="0">
                    <a:schemeClr val="dk1">
                      <a:alpha val="40000"/>
                    </a:schemeClr>
                  </a:outerShdw>
                </a:effectLst>
              </a:rPr>
              <a:t>एक पंजीकृत कंपनी किसी अन्य कंपनी की सदस्य बन सकती है।</a:t>
            </a:r>
          </a:p>
          <a:p>
            <a:pPr algn="ctr">
              <a:lnSpc>
                <a:spcPct val="150000"/>
              </a:lnSpc>
            </a:pPr>
            <a:r>
              <a:rPr lang="hi-IN" sz="1600" dirty="0">
                <a:ln w="0"/>
                <a:effectLst>
                  <a:outerShdw blurRad="38100" dist="19050" dir="2700000" algn="tl" rotWithShape="0">
                    <a:schemeClr val="dk1">
                      <a:alpha val="40000"/>
                    </a:schemeClr>
                  </a:outerShdw>
                </a:effectLst>
              </a:rPr>
              <a:t>3. सरकारी निकाय (</a:t>
            </a:r>
            <a:r>
              <a:rPr lang="en-US" sz="1600" dirty="0">
                <a:ln w="0"/>
                <a:effectLst>
                  <a:outerShdw blurRad="38100" dist="19050" dir="2700000" algn="tl" rotWithShape="0">
                    <a:schemeClr val="dk1">
                      <a:alpha val="40000"/>
                    </a:schemeClr>
                  </a:outerShdw>
                </a:effectLst>
              </a:rPr>
              <a:t>Government Body) - </a:t>
            </a:r>
            <a:r>
              <a:rPr lang="hi-IN" sz="1600" dirty="0">
                <a:ln w="0"/>
                <a:effectLst>
                  <a:outerShdw blurRad="38100" dist="19050" dir="2700000" algn="tl" rotWithShape="0">
                    <a:schemeClr val="dk1">
                      <a:alpha val="40000"/>
                    </a:schemeClr>
                  </a:outerShdw>
                </a:effectLst>
              </a:rPr>
              <a:t>भारत सरकार या राज्य सरकारें भी कंपनी की सदस्य बन सकती हैं।</a:t>
            </a:r>
          </a:p>
          <a:p>
            <a:pPr algn="ctr">
              <a:lnSpc>
                <a:spcPct val="150000"/>
              </a:lnSpc>
            </a:pPr>
            <a:r>
              <a:rPr lang="hi-IN" sz="1600" dirty="0">
                <a:ln w="0"/>
                <a:effectLst>
                  <a:outerShdw blurRad="38100" dist="19050" dir="2700000" algn="tl" rotWithShape="0">
                    <a:schemeClr val="dk1">
                      <a:alpha val="40000"/>
                    </a:schemeClr>
                  </a:outerShdw>
                </a:effectLst>
              </a:rPr>
              <a:t>4. ट्रस्ट और सोसाइटी (</a:t>
            </a:r>
            <a:r>
              <a:rPr lang="en-US" sz="1600" dirty="0">
                <a:ln w="0"/>
                <a:effectLst>
                  <a:outerShdw blurRad="38100" dist="19050" dir="2700000" algn="tl" rotWithShape="0">
                    <a:schemeClr val="dk1">
                      <a:alpha val="40000"/>
                    </a:schemeClr>
                  </a:outerShdw>
                </a:effectLst>
              </a:rPr>
              <a:t>Trusts and Societies) - </a:t>
            </a:r>
            <a:r>
              <a:rPr lang="hi-IN" sz="1600" dirty="0">
                <a:ln w="0"/>
                <a:effectLst>
                  <a:outerShdw blurRad="38100" dist="19050" dir="2700000" algn="tl" rotWithShape="0">
                    <a:schemeClr val="dk1">
                      <a:alpha val="40000"/>
                    </a:schemeClr>
                  </a:outerShdw>
                </a:effectLst>
              </a:rPr>
              <a:t>जहाँ विधि अनुमति देती है, वहाँ ट्रस्ट या सोसाइटी भी सदस्य बन सकती हैं।</a:t>
            </a:r>
          </a:p>
          <a:p>
            <a:pPr algn="ctr">
              <a:lnSpc>
                <a:spcPct val="150000"/>
              </a:lnSpc>
            </a:pPr>
            <a:r>
              <a:rPr lang="hi-IN" sz="1600" dirty="0">
                <a:ln w="0"/>
                <a:effectLst>
                  <a:outerShdw blurRad="38100" dist="19050" dir="2700000" algn="tl" rotWithShape="0">
                    <a:schemeClr val="dk1">
                      <a:alpha val="40000"/>
                    </a:schemeClr>
                  </a:outerShdw>
                </a:effectLst>
              </a:rPr>
              <a:t>5. विदेशी नागरिक (</a:t>
            </a:r>
            <a:r>
              <a:rPr lang="en-US" sz="1600" dirty="0">
                <a:ln w="0"/>
                <a:effectLst>
                  <a:outerShdw blurRad="38100" dist="19050" dir="2700000" algn="tl" rotWithShape="0">
                    <a:schemeClr val="dk1">
                      <a:alpha val="40000"/>
                    </a:schemeClr>
                  </a:outerShdw>
                </a:effectLst>
              </a:rPr>
              <a:t>Foreign Citizen) - </a:t>
            </a:r>
            <a:r>
              <a:rPr lang="hi-IN" sz="1600" dirty="0">
                <a:ln w="0"/>
                <a:effectLst>
                  <a:outerShdw blurRad="38100" dist="19050" dir="2700000" algn="tl" rotWithShape="0">
                    <a:schemeClr val="dk1">
                      <a:alpha val="40000"/>
                    </a:schemeClr>
                  </a:outerShdw>
                </a:effectLst>
              </a:rPr>
              <a:t>यदि भारतीय कानून और कंपनी के नियम अनुमति दें, तो विदेशी नागरिक भी सदस्य बन सकते हैं।</a:t>
            </a:r>
          </a:p>
          <a:p>
            <a:pPr algn="ctr">
              <a:lnSpc>
                <a:spcPct val="150000"/>
              </a:lnSpc>
            </a:pPr>
            <a:r>
              <a:rPr lang="hi-IN" sz="1600" dirty="0">
                <a:ln w="0"/>
                <a:effectLst>
                  <a:outerShdw blurRad="38100" dist="19050" dir="2700000" algn="tl" rotWithShape="0">
                    <a:schemeClr val="dk1">
                      <a:alpha val="40000"/>
                    </a:schemeClr>
                  </a:outerShdw>
                </a:effectLst>
              </a:rPr>
              <a:t>विशेष ध्यान-</a:t>
            </a:r>
          </a:p>
          <a:p>
            <a:pPr algn="ctr">
              <a:lnSpc>
                <a:spcPct val="150000"/>
              </a:lnSpc>
            </a:pPr>
            <a:r>
              <a:rPr lang="hi-IN" sz="1600" dirty="0">
                <a:ln w="0"/>
                <a:effectLst>
                  <a:outerShdw blurRad="38100" dist="19050" dir="2700000" algn="tl" rotWithShape="0">
                    <a:schemeClr val="dk1">
                      <a:alpha val="40000"/>
                    </a:schemeClr>
                  </a:outerShdw>
                </a:effectLst>
              </a:rPr>
              <a:t>– अवयस्क (</a:t>
            </a:r>
            <a:r>
              <a:rPr lang="en-US" sz="1600" dirty="0">
                <a:ln w="0"/>
                <a:effectLst>
                  <a:outerShdw blurRad="38100" dist="19050" dir="2700000" algn="tl" rotWithShape="0">
                    <a:schemeClr val="dk1">
                      <a:alpha val="40000"/>
                    </a:schemeClr>
                  </a:outerShdw>
                </a:effectLst>
              </a:rPr>
              <a:t>Minor) </a:t>
            </a:r>
            <a:r>
              <a:rPr lang="hi-IN" sz="1600" dirty="0">
                <a:ln w="0"/>
                <a:effectLst>
                  <a:outerShdw blurRad="38100" dist="19050" dir="2700000" algn="tl" rotWithShape="0">
                    <a:schemeClr val="dk1">
                      <a:alpha val="40000"/>
                    </a:schemeClr>
                  </a:outerShdw>
                </a:effectLst>
              </a:rPr>
              <a:t>स्वयं सदस्य नहीं बन सकते, परंतु उनके नाम से गार्जियन के माध्यम से शेयर रखे जा सकते हैं।</a:t>
            </a:r>
          </a:p>
          <a:p>
            <a:pPr algn="ctr">
              <a:lnSpc>
                <a:spcPct val="150000"/>
              </a:lnSpc>
            </a:pPr>
            <a:r>
              <a:rPr lang="hi-IN" sz="1600" dirty="0">
                <a:ln w="0"/>
                <a:effectLst>
                  <a:outerShdw blurRad="38100" dist="19050" dir="2700000" algn="tl" rotWithShape="0">
                    <a:schemeClr val="dk1">
                      <a:alpha val="40000"/>
                    </a:schemeClr>
                  </a:outerShdw>
                </a:effectLst>
              </a:rPr>
              <a:t>- दिवालिया (</a:t>
            </a:r>
            <a:r>
              <a:rPr lang="en-US" sz="1600" dirty="0">
                <a:ln w="0"/>
                <a:effectLst>
                  <a:outerShdw blurRad="38100" dist="19050" dir="2700000" algn="tl" rotWithShape="0">
                    <a:schemeClr val="dk1">
                      <a:alpha val="40000"/>
                    </a:schemeClr>
                  </a:outerShdw>
                </a:effectLst>
              </a:rPr>
              <a:t>Insolvent) </a:t>
            </a:r>
            <a:r>
              <a:rPr lang="hi-IN" sz="1600" dirty="0">
                <a:ln w="0"/>
                <a:effectLst>
                  <a:outerShdw blurRad="38100" dist="19050" dir="2700000" algn="tl" rotWithShape="0">
                    <a:schemeClr val="dk1">
                      <a:alpha val="40000"/>
                    </a:schemeClr>
                  </a:outerShdw>
                </a:effectLst>
              </a:rPr>
              <a:t>व्यक्ति सदस्य रह सकता है, पर उसके अधिकार सीमित होते हैं।</a:t>
            </a:r>
            <a:endParaRPr lang="en-US" sz="16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241817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027207" y="1539685"/>
            <a:ext cx="8660921" cy="3139321"/>
          </a:xfrm>
          <a:prstGeom prst="rect">
            <a:avLst/>
          </a:prstGeom>
        </p:spPr>
        <p:txBody>
          <a:bodyPr wrap="square">
            <a:spAutoFit/>
          </a:bodyPr>
          <a:lstStyle/>
          <a:p>
            <a:pPr algn="ctr"/>
            <a:r>
              <a:rPr lang="en-US" b="1" u="sng" dirty="0" err="1"/>
              <a:t>कम्पनी</a:t>
            </a:r>
            <a:r>
              <a:rPr lang="en-US" b="1" u="sng" dirty="0"/>
              <a:t> </a:t>
            </a:r>
            <a:r>
              <a:rPr lang="en-US" b="1" u="sng" dirty="0" err="1"/>
              <a:t>के</a:t>
            </a:r>
            <a:r>
              <a:rPr lang="en-US" b="1" u="sng" dirty="0"/>
              <a:t> </a:t>
            </a:r>
            <a:r>
              <a:rPr lang="en-US" b="1" u="sng" dirty="0" err="1"/>
              <a:t>ऋण</a:t>
            </a:r>
            <a:r>
              <a:rPr lang="en-US" b="1" u="sng" dirty="0"/>
              <a:t> </a:t>
            </a:r>
            <a:r>
              <a:rPr lang="en-US" b="1" u="sng" dirty="0" err="1"/>
              <a:t>लेने</a:t>
            </a:r>
            <a:r>
              <a:rPr lang="en-US" b="1" u="sng" dirty="0"/>
              <a:t> </a:t>
            </a:r>
            <a:r>
              <a:rPr lang="en-US" b="1" u="sng" dirty="0" err="1"/>
              <a:t>के</a:t>
            </a:r>
            <a:r>
              <a:rPr lang="en-US" b="1" u="sng" dirty="0"/>
              <a:t> </a:t>
            </a:r>
            <a:r>
              <a:rPr lang="en-US" b="1" u="sng" dirty="0" err="1"/>
              <a:t>अधिकार</a:t>
            </a:r>
            <a:endParaRPr lang="en-US" b="1" u="sng" dirty="0"/>
          </a:p>
          <a:p>
            <a:pPr algn="ctr"/>
            <a:r>
              <a:rPr lang="en-US" b="1" u="sng" dirty="0"/>
              <a:t>(Borrowing Powers of the Company</a:t>
            </a:r>
            <a:r>
              <a:rPr lang="en-US" b="1" u="sng" dirty="0" smtClean="0"/>
              <a:t>)</a:t>
            </a:r>
          </a:p>
          <a:p>
            <a:pPr algn="ctr"/>
            <a:endParaRPr lang="en-US" b="1" u="sng" dirty="0"/>
          </a:p>
          <a:p>
            <a:pPr>
              <a:lnSpc>
                <a:spcPct val="150000"/>
              </a:lnSpc>
            </a:pPr>
            <a:r>
              <a:rPr lang="en-US" sz="1600" dirty="0" err="1"/>
              <a:t>प्रत्येक</a:t>
            </a:r>
            <a:r>
              <a:rPr lang="en-US" sz="1600" dirty="0"/>
              <a:t> </a:t>
            </a:r>
            <a:r>
              <a:rPr lang="en-US" sz="1600" dirty="0" err="1"/>
              <a:t>कम्पनी</a:t>
            </a:r>
            <a:r>
              <a:rPr lang="en-US" sz="1600" dirty="0"/>
              <a:t> </a:t>
            </a:r>
            <a:r>
              <a:rPr lang="en-US" sz="1600" dirty="0" err="1"/>
              <a:t>को</a:t>
            </a:r>
            <a:r>
              <a:rPr lang="en-US" sz="1600" dirty="0"/>
              <a:t> </a:t>
            </a:r>
            <a:r>
              <a:rPr lang="en-US" sz="1600" dirty="0" err="1"/>
              <a:t>अपने</a:t>
            </a:r>
            <a:r>
              <a:rPr lang="en-US" sz="1600" dirty="0"/>
              <a:t> </a:t>
            </a:r>
            <a:r>
              <a:rPr lang="en-US" sz="1600" dirty="0" err="1"/>
              <a:t>व्यापार</a:t>
            </a:r>
            <a:r>
              <a:rPr lang="en-US" sz="1600" dirty="0"/>
              <a:t> </a:t>
            </a:r>
            <a:r>
              <a:rPr lang="en-US" sz="1600" dirty="0" err="1"/>
              <a:t>के</a:t>
            </a:r>
            <a:r>
              <a:rPr lang="en-US" sz="1600" dirty="0"/>
              <a:t> </a:t>
            </a:r>
            <a:r>
              <a:rPr lang="en-US" sz="1600" dirty="0" err="1"/>
              <a:t>लिए</a:t>
            </a:r>
            <a:r>
              <a:rPr lang="en-US" sz="1600" dirty="0"/>
              <a:t> </a:t>
            </a:r>
            <a:r>
              <a:rPr lang="en-US" sz="1600" dirty="0" err="1"/>
              <a:t>धन</a:t>
            </a:r>
            <a:r>
              <a:rPr lang="en-US" sz="1600" dirty="0"/>
              <a:t> </a:t>
            </a:r>
            <a:r>
              <a:rPr lang="en-US" sz="1600" dirty="0" err="1"/>
              <a:t>उधार</a:t>
            </a:r>
            <a:r>
              <a:rPr lang="en-US" sz="1600" dirty="0"/>
              <a:t> </a:t>
            </a:r>
            <a:r>
              <a:rPr lang="en-US" sz="1600" dirty="0" err="1"/>
              <a:t>लेने</a:t>
            </a:r>
            <a:r>
              <a:rPr lang="en-US" sz="1600" dirty="0"/>
              <a:t> </a:t>
            </a:r>
            <a:r>
              <a:rPr lang="en-US" sz="1600" dirty="0" err="1"/>
              <a:t>तथा</a:t>
            </a:r>
            <a:r>
              <a:rPr lang="en-US" sz="1600" dirty="0"/>
              <a:t> </a:t>
            </a:r>
            <a:r>
              <a:rPr lang="en-US" sz="1600" dirty="0" err="1"/>
              <a:t>अपनी</a:t>
            </a:r>
            <a:r>
              <a:rPr lang="en-US" sz="1600" dirty="0"/>
              <a:t> </a:t>
            </a:r>
            <a:r>
              <a:rPr lang="en-US" sz="1600" dirty="0" err="1"/>
              <a:t>सम्पत्ति</a:t>
            </a:r>
            <a:r>
              <a:rPr lang="en-US" sz="1600" dirty="0"/>
              <a:t> </a:t>
            </a:r>
            <a:r>
              <a:rPr lang="en-US" sz="1600" dirty="0" err="1"/>
              <a:t>को</a:t>
            </a:r>
            <a:r>
              <a:rPr lang="en-US" sz="1600" dirty="0"/>
              <a:t> </a:t>
            </a:r>
            <a:r>
              <a:rPr lang="en-US" sz="1600" dirty="0" err="1"/>
              <a:t>जमानत</a:t>
            </a:r>
            <a:r>
              <a:rPr lang="en-US" sz="1600" dirty="0"/>
              <a:t> </a:t>
            </a:r>
            <a:r>
              <a:rPr lang="en-US" sz="1600" dirty="0" err="1"/>
              <a:t>के</a:t>
            </a:r>
            <a:r>
              <a:rPr lang="en-US" sz="1600" dirty="0"/>
              <a:t> </a:t>
            </a:r>
            <a:r>
              <a:rPr lang="en-US" sz="1600" dirty="0" err="1"/>
              <a:t>रूप</a:t>
            </a:r>
            <a:r>
              <a:rPr lang="en-US" sz="1600" dirty="0"/>
              <a:t> </a:t>
            </a:r>
            <a:r>
              <a:rPr lang="en-US" sz="1600" dirty="0" err="1"/>
              <a:t>में</a:t>
            </a:r>
            <a:r>
              <a:rPr lang="en-US" sz="1600" dirty="0"/>
              <a:t> </a:t>
            </a:r>
            <a:r>
              <a:rPr lang="en-US" sz="1600" dirty="0" err="1"/>
              <a:t>रखने</a:t>
            </a:r>
            <a:r>
              <a:rPr lang="en-US" sz="1600" dirty="0"/>
              <a:t> </a:t>
            </a:r>
            <a:r>
              <a:rPr lang="en-US" sz="1600" dirty="0" err="1"/>
              <a:t>का</a:t>
            </a:r>
            <a:r>
              <a:rPr lang="en-US" sz="1600" dirty="0"/>
              <a:t> </a:t>
            </a:r>
            <a:r>
              <a:rPr lang="en-US" sz="1600" dirty="0" err="1"/>
              <a:t>गर्भित</a:t>
            </a:r>
            <a:r>
              <a:rPr lang="en-US" sz="1600" dirty="0"/>
              <a:t> </a:t>
            </a:r>
            <a:r>
              <a:rPr lang="en-US" sz="1600" dirty="0" err="1"/>
              <a:t>अधिकार</a:t>
            </a:r>
            <a:r>
              <a:rPr lang="en-US" sz="1600" dirty="0"/>
              <a:t> </a:t>
            </a:r>
            <a:r>
              <a:rPr lang="en-US" sz="1600" dirty="0" err="1"/>
              <a:t>होता</a:t>
            </a:r>
            <a:r>
              <a:rPr lang="en-US" sz="1600" dirty="0"/>
              <a:t> </a:t>
            </a:r>
            <a:r>
              <a:rPr lang="en-US" sz="1600" dirty="0" err="1"/>
              <a:t>है</a:t>
            </a:r>
            <a:r>
              <a:rPr lang="en-US" sz="1600" dirty="0"/>
              <a:t>। </a:t>
            </a:r>
            <a:r>
              <a:rPr lang="en-US" sz="1600" dirty="0" err="1"/>
              <a:t>कम्पनी</a:t>
            </a:r>
            <a:r>
              <a:rPr lang="en-US" sz="1600" dirty="0"/>
              <a:t> </a:t>
            </a:r>
            <a:r>
              <a:rPr lang="en-US" sz="1600" dirty="0" err="1"/>
              <a:t>अपने</a:t>
            </a:r>
            <a:r>
              <a:rPr lang="en-US" sz="1600" dirty="0"/>
              <a:t> </a:t>
            </a:r>
            <a:r>
              <a:rPr lang="en-US" sz="1600" dirty="0" err="1"/>
              <a:t>पार्षद</a:t>
            </a:r>
            <a:r>
              <a:rPr lang="en-US" sz="1600" dirty="0"/>
              <a:t> </a:t>
            </a:r>
            <a:r>
              <a:rPr lang="en-US" sz="1600" dirty="0" err="1"/>
              <a:t>सीमानियम</a:t>
            </a:r>
            <a:r>
              <a:rPr lang="en-US" sz="1600" dirty="0"/>
              <a:t> </a:t>
            </a:r>
            <a:r>
              <a:rPr lang="en-US" sz="1600" dirty="0" err="1"/>
              <a:t>अथवा</a:t>
            </a:r>
            <a:r>
              <a:rPr lang="en-US" sz="1600" dirty="0"/>
              <a:t> </a:t>
            </a:r>
            <a:r>
              <a:rPr lang="en-US" sz="1600" dirty="0" err="1"/>
              <a:t>अन्तर्नियम</a:t>
            </a:r>
            <a:r>
              <a:rPr lang="en-US" sz="1600" dirty="0"/>
              <a:t> </a:t>
            </a:r>
            <a:r>
              <a:rPr lang="en-US" sz="1600" dirty="0" err="1"/>
              <a:t>में</a:t>
            </a:r>
            <a:r>
              <a:rPr lang="en-US" sz="1600" dirty="0"/>
              <a:t> </a:t>
            </a:r>
            <a:r>
              <a:rPr lang="en-US" sz="1600" dirty="0" err="1"/>
              <a:t>वर्णित</a:t>
            </a:r>
            <a:r>
              <a:rPr lang="en-US" sz="1600" dirty="0"/>
              <a:t> </a:t>
            </a:r>
            <a:r>
              <a:rPr lang="en-US" sz="1600" dirty="0" err="1"/>
              <a:t>नियमों</a:t>
            </a:r>
            <a:r>
              <a:rPr lang="en-US" sz="1600" dirty="0"/>
              <a:t> </a:t>
            </a:r>
            <a:r>
              <a:rPr lang="en-US" sz="1600" dirty="0" err="1"/>
              <a:t>के</a:t>
            </a:r>
            <a:r>
              <a:rPr lang="en-US" sz="1600" dirty="0"/>
              <a:t> </a:t>
            </a:r>
            <a:r>
              <a:rPr lang="en-US" sz="1600" dirty="0" err="1"/>
              <a:t>अधीन</a:t>
            </a:r>
            <a:r>
              <a:rPr lang="en-US" sz="1600" dirty="0"/>
              <a:t> </a:t>
            </a:r>
            <a:r>
              <a:rPr lang="en-US" sz="1600" dirty="0" err="1"/>
              <a:t>ही</a:t>
            </a:r>
            <a:r>
              <a:rPr lang="en-US" sz="1600" dirty="0"/>
              <a:t> </a:t>
            </a:r>
            <a:r>
              <a:rPr lang="en-US" sz="1600" dirty="0" err="1"/>
              <a:t>धन</a:t>
            </a:r>
            <a:r>
              <a:rPr lang="en-US" sz="1600" dirty="0"/>
              <a:t> </a:t>
            </a:r>
            <a:r>
              <a:rPr lang="en-US" sz="1600" dirty="0" err="1"/>
              <a:t>उधार</a:t>
            </a:r>
            <a:r>
              <a:rPr lang="en-US" sz="1600" dirty="0"/>
              <a:t> </a:t>
            </a:r>
            <a:r>
              <a:rPr lang="en-US" sz="1600" dirty="0" err="1"/>
              <a:t>लेने</a:t>
            </a:r>
            <a:r>
              <a:rPr lang="en-US" sz="1600" dirty="0"/>
              <a:t> </a:t>
            </a:r>
            <a:r>
              <a:rPr lang="en-US" sz="1600" dirty="0" err="1"/>
              <a:t>के</a:t>
            </a:r>
            <a:r>
              <a:rPr lang="en-US" sz="1600" dirty="0"/>
              <a:t> </a:t>
            </a:r>
            <a:r>
              <a:rPr lang="en-US" sz="1600" dirty="0" err="1"/>
              <a:t>अधिकार</a:t>
            </a:r>
            <a:r>
              <a:rPr lang="en-US" sz="1600" dirty="0"/>
              <a:t> </a:t>
            </a:r>
            <a:r>
              <a:rPr lang="en-US" sz="1600" dirty="0" err="1"/>
              <a:t>का</a:t>
            </a:r>
            <a:r>
              <a:rPr lang="en-US" sz="1600" dirty="0"/>
              <a:t> </a:t>
            </a:r>
            <a:r>
              <a:rPr lang="en-US" sz="1600" dirty="0" err="1"/>
              <a:t>प्रयोग</a:t>
            </a:r>
            <a:r>
              <a:rPr lang="en-US" sz="1600" dirty="0"/>
              <a:t> </a:t>
            </a:r>
            <a:r>
              <a:rPr lang="en-US" sz="1600" dirty="0" err="1"/>
              <a:t>कर</a:t>
            </a:r>
            <a:r>
              <a:rPr lang="en-US" sz="1600" dirty="0"/>
              <a:t> </a:t>
            </a:r>
            <a:r>
              <a:rPr lang="en-US" sz="1600" dirty="0" err="1"/>
              <a:t>सकती</a:t>
            </a:r>
            <a:r>
              <a:rPr lang="en-US" sz="1600" dirty="0"/>
              <a:t> </a:t>
            </a:r>
            <a:r>
              <a:rPr lang="en-US" sz="1600" dirty="0" err="1"/>
              <a:t>है</a:t>
            </a:r>
            <a:r>
              <a:rPr lang="en-US" sz="1600" dirty="0"/>
              <a:t>। </a:t>
            </a:r>
            <a:r>
              <a:rPr lang="en-US" sz="1600" dirty="0" err="1"/>
              <a:t>कम्पनी</a:t>
            </a:r>
            <a:r>
              <a:rPr lang="en-US" sz="1600" dirty="0"/>
              <a:t> </a:t>
            </a:r>
            <a:r>
              <a:rPr lang="en-US" sz="1600" dirty="0" err="1"/>
              <a:t>के</a:t>
            </a:r>
            <a:r>
              <a:rPr lang="en-US" sz="1600" dirty="0"/>
              <a:t> </a:t>
            </a:r>
            <a:r>
              <a:rPr lang="en-US" sz="1600" dirty="0" err="1"/>
              <a:t>संचालक</a:t>
            </a:r>
            <a:r>
              <a:rPr lang="en-US" sz="1600" dirty="0"/>
              <a:t> </a:t>
            </a:r>
            <a:r>
              <a:rPr lang="en-US" sz="1600" dirty="0" err="1"/>
              <a:t>पार्षद</a:t>
            </a:r>
            <a:r>
              <a:rPr lang="en-US" sz="1600" dirty="0"/>
              <a:t> </a:t>
            </a:r>
            <a:r>
              <a:rPr lang="en-US" sz="1600" dirty="0" err="1"/>
              <a:t>सीमानियम</a:t>
            </a:r>
            <a:r>
              <a:rPr lang="en-US" sz="1600" dirty="0"/>
              <a:t> व </a:t>
            </a:r>
            <a:r>
              <a:rPr lang="en-US" sz="1600" dirty="0" err="1"/>
              <a:t>अन्तर्नियम</a:t>
            </a:r>
            <a:r>
              <a:rPr lang="en-US" sz="1600" dirty="0"/>
              <a:t> </a:t>
            </a:r>
            <a:r>
              <a:rPr lang="en-US" sz="1600" dirty="0" err="1"/>
              <a:t>द्वारा</a:t>
            </a:r>
            <a:r>
              <a:rPr lang="en-US" sz="1600" dirty="0"/>
              <a:t> </a:t>
            </a:r>
            <a:r>
              <a:rPr lang="en-US" sz="1600" dirty="0" err="1"/>
              <a:t>निर्धारित</a:t>
            </a:r>
            <a:r>
              <a:rPr lang="en-US" sz="1600" dirty="0"/>
              <a:t> </a:t>
            </a:r>
            <a:r>
              <a:rPr lang="en-US" sz="1600" dirty="0" err="1"/>
              <a:t>सीमाओं</a:t>
            </a:r>
            <a:r>
              <a:rPr lang="en-US" sz="1600" dirty="0"/>
              <a:t> </a:t>
            </a:r>
            <a:r>
              <a:rPr lang="en-US" sz="1600" dirty="0" err="1"/>
              <a:t>के</a:t>
            </a:r>
            <a:r>
              <a:rPr lang="en-US" sz="1600" dirty="0"/>
              <a:t> </a:t>
            </a:r>
            <a:r>
              <a:rPr lang="en-US" sz="1600" dirty="0" err="1"/>
              <a:t>अन्दर</a:t>
            </a:r>
            <a:r>
              <a:rPr lang="en-US" sz="1600" dirty="0"/>
              <a:t> </a:t>
            </a:r>
            <a:r>
              <a:rPr lang="en-US" sz="1600" dirty="0" err="1"/>
              <a:t>ही</a:t>
            </a:r>
            <a:r>
              <a:rPr lang="en-US" sz="1600" dirty="0"/>
              <a:t> </a:t>
            </a:r>
            <a:r>
              <a:rPr lang="en-US" sz="1600" dirty="0" err="1"/>
              <a:t>ऋण</a:t>
            </a:r>
            <a:r>
              <a:rPr lang="en-US" sz="1600" dirty="0"/>
              <a:t> </a:t>
            </a:r>
            <a:r>
              <a:rPr lang="en-US" sz="1600" dirty="0" err="1"/>
              <a:t>ले</a:t>
            </a:r>
            <a:r>
              <a:rPr lang="en-US" sz="1600" dirty="0"/>
              <a:t> </a:t>
            </a:r>
            <a:r>
              <a:rPr lang="en-US" sz="1600" dirty="0" err="1"/>
              <a:t>सकते</a:t>
            </a:r>
            <a:r>
              <a:rPr lang="en-US" sz="1600" dirty="0"/>
              <a:t> </a:t>
            </a:r>
            <a:r>
              <a:rPr lang="en-US" sz="1600" dirty="0" err="1"/>
              <a:t>हैं</a:t>
            </a:r>
            <a:r>
              <a:rPr lang="en-US" sz="1600" dirty="0"/>
              <a:t> </a:t>
            </a:r>
            <a:r>
              <a:rPr lang="en-US" sz="1600" dirty="0" err="1"/>
              <a:t>अर्थात्</a:t>
            </a:r>
            <a:r>
              <a:rPr lang="en-US" sz="1600" dirty="0"/>
              <a:t> </a:t>
            </a:r>
            <a:r>
              <a:rPr lang="en-US" sz="1600" dirty="0" err="1"/>
              <a:t>कम्पनी</a:t>
            </a:r>
            <a:r>
              <a:rPr lang="en-US" sz="1600" dirty="0"/>
              <a:t> </a:t>
            </a:r>
            <a:r>
              <a:rPr lang="en-US" sz="1600" dirty="0" err="1"/>
              <a:t>के</a:t>
            </a:r>
            <a:r>
              <a:rPr lang="en-US" sz="1600" dirty="0"/>
              <a:t> </a:t>
            </a:r>
            <a:r>
              <a:rPr lang="en-US" sz="1600" dirty="0" err="1"/>
              <a:t>पार्षद</a:t>
            </a:r>
            <a:r>
              <a:rPr lang="en-US" sz="1600" dirty="0"/>
              <a:t> </a:t>
            </a:r>
            <a:r>
              <a:rPr lang="en-US" sz="1600" dirty="0" err="1"/>
              <a:t>सीमानियम</a:t>
            </a:r>
            <a:r>
              <a:rPr lang="en-US" sz="1600" dirty="0"/>
              <a:t> </a:t>
            </a:r>
            <a:r>
              <a:rPr lang="en-US" sz="1600" dirty="0" err="1"/>
              <a:t>एवं</a:t>
            </a:r>
            <a:r>
              <a:rPr lang="en-US" sz="1600" dirty="0"/>
              <a:t> </a:t>
            </a:r>
            <a:r>
              <a:rPr lang="en-US" sz="1600" dirty="0" err="1"/>
              <a:t>पार्षद</a:t>
            </a:r>
            <a:r>
              <a:rPr lang="en-US" sz="1600" dirty="0"/>
              <a:t> </a:t>
            </a:r>
            <a:r>
              <a:rPr lang="en-US" sz="1600" dirty="0" err="1"/>
              <a:t>अन्तर्नियम</a:t>
            </a:r>
            <a:r>
              <a:rPr lang="en-US" sz="1600" dirty="0"/>
              <a:t> </a:t>
            </a:r>
            <a:r>
              <a:rPr lang="en-US" sz="1600" dirty="0" err="1"/>
              <a:t>एक</a:t>
            </a:r>
            <a:r>
              <a:rPr lang="en-US" sz="1600" dirty="0"/>
              <a:t> </a:t>
            </a:r>
            <a:r>
              <a:rPr lang="en-US" sz="1600" dirty="0" err="1"/>
              <a:t>सीमा</a:t>
            </a:r>
            <a:r>
              <a:rPr lang="en-US" sz="1600" dirty="0"/>
              <a:t> </a:t>
            </a:r>
            <a:r>
              <a:rPr lang="en-US" sz="1600" dirty="0" err="1"/>
              <a:t>तक</a:t>
            </a:r>
            <a:r>
              <a:rPr lang="en-US" sz="1600" dirty="0"/>
              <a:t> </a:t>
            </a:r>
            <a:r>
              <a:rPr lang="en-US" sz="1600" dirty="0" err="1"/>
              <a:t>ऋण</a:t>
            </a:r>
            <a:r>
              <a:rPr lang="en-US" sz="1600" dirty="0"/>
              <a:t> </a:t>
            </a:r>
            <a:r>
              <a:rPr lang="en-US" sz="1600" dirty="0" err="1"/>
              <a:t>लेने</a:t>
            </a:r>
            <a:r>
              <a:rPr lang="en-US" sz="1600" dirty="0"/>
              <a:t> </a:t>
            </a:r>
            <a:r>
              <a:rPr lang="en-US" sz="1600" dirty="0" err="1"/>
              <a:t>के</a:t>
            </a:r>
            <a:r>
              <a:rPr lang="en-US" sz="1600" dirty="0"/>
              <a:t> </a:t>
            </a:r>
            <a:r>
              <a:rPr lang="en-US" sz="1600" dirty="0" err="1"/>
              <a:t>लिए</a:t>
            </a:r>
            <a:r>
              <a:rPr lang="en-US" sz="1600" dirty="0"/>
              <a:t> </a:t>
            </a:r>
            <a:r>
              <a:rPr lang="en-US" sz="1600" dirty="0" err="1"/>
              <a:t>संचालकों</a:t>
            </a:r>
            <a:r>
              <a:rPr lang="en-US" sz="1600" dirty="0"/>
              <a:t> </a:t>
            </a:r>
            <a:r>
              <a:rPr lang="en-US" sz="1600" dirty="0" err="1"/>
              <a:t>को</a:t>
            </a:r>
            <a:r>
              <a:rPr lang="en-US" sz="1600" dirty="0"/>
              <a:t> </a:t>
            </a:r>
            <a:r>
              <a:rPr lang="en-US" sz="1600" dirty="0" err="1"/>
              <a:t>अधिकार</a:t>
            </a:r>
            <a:r>
              <a:rPr lang="en-US" sz="1600" dirty="0"/>
              <a:t> </a:t>
            </a:r>
            <a:r>
              <a:rPr lang="en-US" sz="1600" dirty="0" err="1"/>
              <a:t>प्रदान</a:t>
            </a:r>
            <a:r>
              <a:rPr lang="en-US" sz="1600" dirty="0"/>
              <a:t> </a:t>
            </a:r>
            <a:r>
              <a:rPr lang="en-US" sz="1600" dirty="0" err="1"/>
              <a:t>करता</a:t>
            </a:r>
            <a:r>
              <a:rPr lang="en-US" sz="1600" dirty="0"/>
              <a:t> </a:t>
            </a:r>
            <a:r>
              <a:rPr lang="en-US" sz="1600" dirty="0" err="1"/>
              <a:t>है</a:t>
            </a:r>
            <a:r>
              <a:rPr lang="en-US" sz="1600" dirty="0"/>
              <a:t> </a:t>
            </a:r>
            <a:r>
              <a:rPr lang="en-US" sz="1600" dirty="0" err="1"/>
              <a:t>और</a:t>
            </a:r>
            <a:r>
              <a:rPr lang="en-US" sz="1600" dirty="0"/>
              <a:t> </a:t>
            </a:r>
            <a:r>
              <a:rPr lang="en-US" sz="1600" dirty="0" err="1"/>
              <a:t>उससे</a:t>
            </a:r>
            <a:r>
              <a:rPr lang="en-US" sz="1600" dirty="0"/>
              <a:t> </a:t>
            </a:r>
            <a:r>
              <a:rPr lang="en-US" sz="1600" dirty="0" err="1"/>
              <a:t>अधिक</a:t>
            </a:r>
            <a:r>
              <a:rPr lang="en-US" sz="1600" dirty="0"/>
              <a:t> </a:t>
            </a:r>
            <a:r>
              <a:rPr lang="en-US" sz="1600" dirty="0" err="1"/>
              <a:t>ऋण</a:t>
            </a:r>
            <a:r>
              <a:rPr lang="en-US" sz="1600" dirty="0"/>
              <a:t> </a:t>
            </a:r>
            <a:r>
              <a:rPr lang="en-US" sz="1600" dirty="0" err="1"/>
              <a:t>लेने</a:t>
            </a:r>
            <a:r>
              <a:rPr lang="en-US" sz="1600" dirty="0"/>
              <a:t> </a:t>
            </a:r>
            <a:r>
              <a:rPr lang="en-US" sz="1600" dirty="0" err="1"/>
              <a:t>के</a:t>
            </a:r>
            <a:r>
              <a:rPr lang="en-US" sz="1600" dirty="0"/>
              <a:t> </a:t>
            </a:r>
            <a:r>
              <a:rPr lang="en-US" sz="1600" dirty="0" err="1"/>
              <a:t>लिए</a:t>
            </a:r>
            <a:r>
              <a:rPr lang="en-US" sz="1600" dirty="0"/>
              <a:t> </a:t>
            </a:r>
            <a:r>
              <a:rPr lang="en-US" sz="1600" dirty="0" err="1"/>
              <a:t>कम्पनी</a:t>
            </a:r>
            <a:r>
              <a:rPr lang="en-US" sz="1600" dirty="0"/>
              <a:t> </a:t>
            </a:r>
            <a:r>
              <a:rPr lang="en-US" sz="1600" dirty="0" err="1"/>
              <a:t>की</a:t>
            </a:r>
            <a:r>
              <a:rPr lang="en-US" sz="1600" dirty="0"/>
              <a:t> </a:t>
            </a:r>
            <a:r>
              <a:rPr lang="en-US" sz="1600" dirty="0" err="1"/>
              <a:t>व्यापक</a:t>
            </a:r>
            <a:r>
              <a:rPr lang="en-US" sz="1600" dirty="0"/>
              <a:t> </a:t>
            </a:r>
            <a:r>
              <a:rPr lang="en-US" sz="1600" dirty="0" err="1"/>
              <a:t>सभा</a:t>
            </a:r>
            <a:r>
              <a:rPr lang="en-US" sz="1600" dirty="0"/>
              <a:t> </a:t>
            </a:r>
            <a:r>
              <a:rPr lang="en-US" sz="1600" dirty="0" err="1"/>
              <a:t>में</a:t>
            </a:r>
            <a:r>
              <a:rPr lang="en-US" sz="1600" dirty="0"/>
              <a:t> </a:t>
            </a:r>
            <a:r>
              <a:rPr lang="en-US" sz="1600" dirty="0" err="1"/>
              <a:t>सहमति</a:t>
            </a:r>
            <a:r>
              <a:rPr lang="en-US" sz="1600" dirty="0"/>
              <a:t> </a:t>
            </a:r>
            <a:r>
              <a:rPr lang="en-US" sz="1600" dirty="0" err="1"/>
              <a:t>लेना</a:t>
            </a:r>
            <a:r>
              <a:rPr lang="en-US" sz="1600" dirty="0"/>
              <a:t> </a:t>
            </a:r>
            <a:r>
              <a:rPr lang="en-US" sz="1600" dirty="0" err="1"/>
              <a:t>आवश्यक</a:t>
            </a:r>
            <a:r>
              <a:rPr lang="en-US" sz="1600" dirty="0"/>
              <a:t> </a:t>
            </a:r>
            <a:r>
              <a:rPr lang="en-US" sz="1600" dirty="0" err="1"/>
              <a:t>होता</a:t>
            </a:r>
            <a:r>
              <a:rPr lang="en-US" sz="1600" dirty="0"/>
              <a:t> </a:t>
            </a:r>
            <a:r>
              <a:rPr lang="en-US" sz="1600" dirty="0" err="1"/>
              <a:t>है</a:t>
            </a:r>
            <a:r>
              <a:rPr lang="en-US" sz="1600" dirty="0"/>
              <a:t>।</a:t>
            </a:r>
          </a:p>
        </p:txBody>
      </p:sp>
    </p:spTree>
    <p:extLst>
      <p:ext uri="{BB962C8B-B14F-4D97-AF65-F5344CB8AC3E}">
        <p14:creationId xmlns:p14="http://schemas.microsoft.com/office/powerpoint/2010/main" val="374738007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75449" y="438885"/>
            <a:ext cx="8859328" cy="5863144"/>
          </a:xfrm>
          <a:prstGeom prst="rect">
            <a:avLst/>
          </a:prstGeom>
        </p:spPr>
        <p:txBody>
          <a:bodyPr wrap="square">
            <a:spAutoFit/>
          </a:bodyPr>
          <a:lstStyle/>
          <a:p>
            <a:pPr algn="ctr"/>
            <a:r>
              <a:rPr lang="en-US" b="1" u="sng" dirty="0" err="1"/>
              <a:t>कंपनी</a:t>
            </a:r>
            <a:r>
              <a:rPr lang="en-US" b="1" u="sng" dirty="0"/>
              <a:t> </a:t>
            </a:r>
            <a:r>
              <a:rPr lang="en-US" b="1" u="sng" dirty="0" err="1"/>
              <a:t>कानूनी</a:t>
            </a:r>
            <a:r>
              <a:rPr lang="en-US" b="1" u="sng" dirty="0"/>
              <a:t> </a:t>
            </a:r>
            <a:r>
              <a:rPr lang="en-US" b="1" u="sng" dirty="0" err="1"/>
              <a:t>तौर</a:t>
            </a:r>
            <a:r>
              <a:rPr lang="en-US" b="1" u="sng" dirty="0"/>
              <a:t> </a:t>
            </a:r>
            <a:r>
              <a:rPr lang="en-US" b="1" u="sng" dirty="0" err="1"/>
              <a:t>पर</a:t>
            </a:r>
            <a:r>
              <a:rPr lang="en-US" b="1" u="sng" dirty="0"/>
              <a:t> </a:t>
            </a:r>
            <a:r>
              <a:rPr lang="en-US" b="1" u="sng" dirty="0" err="1"/>
              <a:t>रकम</a:t>
            </a:r>
            <a:r>
              <a:rPr lang="en-US" b="1" u="sng" dirty="0"/>
              <a:t> </a:t>
            </a:r>
            <a:r>
              <a:rPr lang="en-US" b="1" u="sng" dirty="0" err="1"/>
              <a:t>उधार</a:t>
            </a:r>
            <a:r>
              <a:rPr lang="en-US" b="1" u="sng" dirty="0"/>
              <a:t> </a:t>
            </a:r>
            <a:r>
              <a:rPr lang="en-US" b="1" u="sng" dirty="0" err="1"/>
              <a:t>ले</a:t>
            </a:r>
            <a:r>
              <a:rPr lang="en-US" b="1" u="sng" dirty="0"/>
              <a:t> </a:t>
            </a:r>
            <a:r>
              <a:rPr lang="en-US" b="1" u="sng" dirty="0" err="1"/>
              <a:t>सकती</a:t>
            </a:r>
            <a:r>
              <a:rPr lang="en-US" b="1" u="sng" dirty="0"/>
              <a:t> </a:t>
            </a:r>
            <a:r>
              <a:rPr lang="en-US" b="1" u="sng" dirty="0" err="1"/>
              <a:t>है</a:t>
            </a:r>
            <a:endParaRPr lang="en-US" b="1" u="sng" dirty="0"/>
          </a:p>
          <a:p>
            <a:pPr algn="ctr"/>
            <a:r>
              <a:rPr lang="en-US" b="1" u="sng" dirty="0"/>
              <a:t>(A Company Can Legally Borrow Money</a:t>
            </a:r>
            <a:r>
              <a:rPr lang="en-US" b="1" u="sng" dirty="0" smtClean="0"/>
              <a:t>)</a:t>
            </a:r>
          </a:p>
          <a:p>
            <a:pPr algn="ctr">
              <a:lnSpc>
                <a:spcPct val="150000"/>
              </a:lnSpc>
            </a:pPr>
            <a:endParaRPr lang="en-US" b="1" u="sng" dirty="0"/>
          </a:p>
          <a:p>
            <a:pPr>
              <a:lnSpc>
                <a:spcPct val="150000"/>
              </a:lnSpc>
            </a:pPr>
            <a:r>
              <a:rPr lang="en-US" sz="1600" dirty="0" err="1"/>
              <a:t>कंपनी</a:t>
            </a:r>
            <a:r>
              <a:rPr lang="en-US" sz="1600" dirty="0"/>
              <a:t> </a:t>
            </a:r>
            <a:r>
              <a:rPr lang="en-US" sz="1600" dirty="0" err="1"/>
              <a:t>निम्नलिखित</a:t>
            </a:r>
            <a:r>
              <a:rPr lang="en-US" sz="1600" dirty="0"/>
              <a:t> </a:t>
            </a:r>
            <a:r>
              <a:rPr lang="en-US" sz="1600" dirty="0" err="1"/>
              <a:t>परिस्थितियों</a:t>
            </a:r>
            <a:r>
              <a:rPr lang="en-US" sz="1600" dirty="0"/>
              <a:t> </a:t>
            </a:r>
            <a:r>
              <a:rPr lang="en-US" sz="1600" dirty="0" err="1"/>
              <a:t>में</a:t>
            </a:r>
            <a:r>
              <a:rPr lang="en-US" sz="1600" dirty="0"/>
              <a:t> </a:t>
            </a:r>
            <a:r>
              <a:rPr lang="en-US" sz="1600" dirty="0" err="1"/>
              <a:t>कानूनी</a:t>
            </a:r>
            <a:r>
              <a:rPr lang="en-US" sz="1600" dirty="0"/>
              <a:t> </a:t>
            </a:r>
            <a:r>
              <a:rPr lang="en-US" sz="1600" dirty="0" err="1"/>
              <a:t>रूप</a:t>
            </a:r>
            <a:r>
              <a:rPr lang="en-US" sz="1600" dirty="0"/>
              <a:t> </a:t>
            </a:r>
            <a:r>
              <a:rPr lang="en-US" sz="1600" dirty="0" err="1"/>
              <a:t>से</a:t>
            </a:r>
            <a:r>
              <a:rPr lang="en-US" sz="1600" dirty="0"/>
              <a:t> </a:t>
            </a:r>
            <a:r>
              <a:rPr lang="en-US" sz="1600" dirty="0" err="1"/>
              <a:t>ऋण</a:t>
            </a:r>
            <a:r>
              <a:rPr lang="en-US" sz="1600" dirty="0"/>
              <a:t> </a:t>
            </a:r>
            <a:r>
              <a:rPr lang="en-US" sz="1600" dirty="0" err="1"/>
              <a:t>ले</a:t>
            </a:r>
            <a:r>
              <a:rPr lang="en-US" sz="1600" dirty="0"/>
              <a:t> </a:t>
            </a:r>
            <a:r>
              <a:rPr lang="en-US" sz="1600" dirty="0" err="1"/>
              <a:t>सकती</a:t>
            </a:r>
            <a:r>
              <a:rPr lang="en-US" sz="1600" dirty="0"/>
              <a:t> </a:t>
            </a:r>
            <a:r>
              <a:rPr lang="en-US" sz="1600" dirty="0" err="1" smtClean="0"/>
              <a:t>है</a:t>
            </a:r>
            <a:r>
              <a:rPr lang="en-US" sz="1600" dirty="0" smtClean="0"/>
              <a:t>-</a:t>
            </a:r>
            <a:endParaRPr lang="en-US" sz="1600" dirty="0"/>
          </a:p>
          <a:p>
            <a:pPr>
              <a:lnSpc>
                <a:spcPct val="150000"/>
              </a:lnSpc>
            </a:pPr>
            <a:r>
              <a:rPr lang="en-US" sz="1600" dirty="0"/>
              <a:t>1. </a:t>
            </a:r>
            <a:r>
              <a:rPr lang="en-US" sz="1600" dirty="0" err="1"/>
              <a:t>निदेशक</a:t>
            </a:r>
            <a:r>
              <a:rPr lang="en-US" sz="1600" dirty="0"/>
              <a:t> </a:t>
            </a:r>
            <a:r>
              <a:rPr lang="en-US" sz="1600" dirty="0" err="1"/>
              <a:t>मण्डल</a:t>
            </a:r>
            <a:r>
              <a:rPr lang="en-US" sz="1600" dirty="0"/>
              <a:t> </a:t>
            </a:r>
            <a:r>
              <a:rPr lang="en-US" sz="1600" dirty="0" err="1"/>
              <a:t>की</a:t>
            </a:r>
            <a:r>
              <a:rPr lang="en-US" sz="1600" dirty="0"/>
              <a:t> </a:t>
            </a:r>
            <a:r>
              <a:rPr lang="en-US" sz="1600" dirty="0" err="1"/>
              <a:t>स्वीकृति</a:t>
            </a:r>
            <a:r>
              <a:rPr lang="en-US" sz="1600" dirty="0"/>
              <a:t> </a:t>
            </a:r>
            <a:r>
              <a:rPr lang="en-US" sz="1600" dirty="0" err="1"/>
              <a:t>के</a:t>
            </a:r>
            <a:r>
              <a:rPr lang="en-US" sz="1600" dirty="0"/>
              <a:t> </a:t>
            </a:r>
            <a:r>
              <a:rPr lang="en-US" sz="1600" dirty="0" err="1"/>
              <a:t>आधार</a:t>
            </a:r>
            <a:r>
              <a:rPr lang="en-US" sz="1600" dirty="0"/>
              <a:t> </a:t>
            </a:r>
            <a:r>
              <a:rPr lang="en-US" sz="1600" dirty="0" err="1"/>
              <a:t>पर</a:t>
            </a:r>
            <a:r>
              <a:rPr lang="en-US" sz="1600" dirty="0"/>
              <a:t> - </a:t>
            </a:r>
            <a:r>
              <a:rPr lang="en-US" sz="1600" dirty="0" err="1"/>
              <a:t>निदेशक</a:t>
            </a:r>
            <a:r>
              <a:rPr lang="en-US" sz="1600" dirty="0"/>
              <a:t> </a:t>
            </a:r>
            <a:r>
              <a:rPr lang="en-US" sz="1600" dirty="0" err="1"/>
              <a:t>मण्डल</a:t>
            </a:r>
            <a:r>
              <a:rPr lang="en-US" sz="1600" dirty="0"/>
              <a:t> </a:t>
            </a:r>
            <a:r>
              <a:rPr lang="en-US" sz="1600" dirty="0" err="1"/>
              <a:t>के</a:t>
            </a:r>
            <a:r>
              <a:rPr lang="en-US" sz="1600" dirty="0"/>
              <a:t> </a:t>
            </a:r>
            <a:r>
              <a:rPr lang="en-US" sz="1600" dirty="0" err="1"/>
              <a:t>बैठक</a:t>
            </a:r>
            <a:r>
              <a:rPr lang="en-US" sz="1600" dirty="0"/>
              <a:t> </a:t>
            </a:r>
            <a:r>
              <a:rPr lang="en-US" sz="1600" dirty="0" err="1"/>
              <a:t>में</a:t>
            </a:r>
            <a:r>
              <a:rPr lang="en-US" sz="1600" dirty="0"/>
              <a:t> </a:t>
            </a:r>
            <a:r>
              <a:rPr lang="en-US" sz="1600" dirty="0" err="1"/>
              <a:t>पारित</a:t>
            </a:r>
            <a:r>
              <a:rPr lang="en-US" sz="1600" dirty="0"/>
              <a:t> </a:t>
            </a:r>
            <a:r>
              <a:rPr lang="en-US" sz="1600" dirty="0" err="1"/>
              <a:t>प्रस्ताव</a:t>
            </a:r>
            <a:r>
              <a:rPr lang="en-US" sz="1600" dirty="0"/>
              <a:t> </a:t>
            </a:r>
            <a:r>
              <a:rPr lang="en-US" sz="1600" dirty="0" err="1"/>
              <a:t>के</a:t>
            </a:r>
            <a:r>
              <a:rPr lang="en-US" sz="1600" dirty="0"/>
              <a:t> </a:t>
            </a:r>
            <a:r>
              <a:rPr lang="en-US" sz="1600" dirty="0" err="1"/>
              <a:t>माध्यम</a:t>
            </a:r>
            <a:r>
              <a:rPr lang="en-US" sz="1600" dirty="0"/>
              <a:t> </a:t>
            </a:r>
            <a:r>
              <a:rPr lang="en-US" sz="1600" dirty="0" err="1"/>
              <a:t>से</a:t>
            </a:r>
            <a:r>
              <a:rPr lang="en-US" sz="1600" dirty="0"/>
              <a:t> </a:t>
            </a:r>
            <a:r>
              <a:rPr lang="en-US" sz="1600" dirty="0" err="1"/>
              <a:t>ऋण</a:t>
            </a:r>
            <a:r>
              <a:rPr lang="en-US" sz="1600" dirty="0"/>
              <a:t> </a:t>
            </a:r>
            <a:r>
              <a:rPr lang="en-US" sz="1600" dirty="0" err="1"/>
              <a:t>लेना</a:t>
            </a:r>
            <a:r>
              <a:rPr lang="en-US" sz="1600" dirty="0"/>
              <a:t> </a:t>
            </a:r>
            <a:r>
              <a:rPr lang="en-US" sz="1600" dirty="0" err="1"/>
              <a:t>अनुमोदित</a:t>
            </a:r>
            <a:r>
              <a:rPr lang="en-US" sz="1600" dirty="0"/>
              <a:t> </a:t>
            </a:r>
            <a:r>
              <a:rPr lang="en-US" sz="1600" dirty="0" err="1"/>
              <a:t>होना</a:t>
            </a:r>
            <a:r>
              <a:rPr lang="en-US" sz="1600" dirty="0"/>
              <a:t> </a:t>
            </a:r>
            <a:r>
              <a:rPr lang="en-US" sz="1600" dirty="0" err="1"/>
              <a:t>चाहिए</a:t>
            </a:r>
            <a:r>
              <a:rPr lang="en-US" sz="1600" dirty="0"/>
              <a:t>।</a:t>
            </a:r>
          </a:p>
          <a:p>
            <a:pPr>
              <a:lnSpc>
                <a:spcPct val="150000"/>
              </a:lnSpc>
            </a:pPr>
            <a:r>
              <a:rPr lang="en-US" sz="1600" dirty="0"/>
              <a:t>2. </a:t>
            </a:r>
            <a:r>
              <a:rPr lang="en-US" sz="1600" dirty="0" err="1"/>
              <a:t>ज्ञापन</a:t>
            </a:r>
            <a:r>
              <a:rPr lang="en-US" sz="1600" dirty="0"/>
              <a:t> </a:t>
            </a:r>
            <a:r>
              <a:rPr lang="en-US" sz="1600" dirty="0" err="1"/>
              <a:t>और</a:t>
            </a:r>
            <a:r>
              <a:rPr lang="en-US" sz="1600" dirty="0"/>
              <a:t> </a:t>
            </a:r>
            <a:r>
              <a:rPr lang="en-US" sz="1600" dirty="0" err="1"/>
              <a:t>उपविधियों</a:t>
            </a:r>
            <a:r>
              <a:rPr lang="en-US" sz="1600" dirty="0"/>
              <a:t> </a:t>
            </a:r>
            <a:r>
              <a:rPr lang="en-US" sz="1600" dirty="0" err="1"/>
              <a:t>के</a:t>
            </a:r>
            <a:r>
              <a:rPr lang="en-US" sz="1600" dirty="0"/>
              <a:t> </a:t>
            </a:r>
            <a:r>
              <a:rPr lang="en-US" sz="1600" dirty="0" err="1"/>
              <a:t>अनुरूप</a:t>
            </a:r>
            <a:r>
              <a:rPr lang="en-US" sz="1600" dirty="0"/>
              <a:t> - </a:t>
            </a:r>
            <a:r>
              <a:rPr lang="en-US" sz="1600" dirty="0" err="1"/>
              <a:t>कंपनी</a:t>
            </a:r>
            <a:r>
              <a:rPr lang="en-US" sz="1600" dirty="0"/>
              <a:t> </a:t>
            </a:r>
            <a:r>
              <a:rPr lang="en-US" sz="1600" dirty="0" err="1"/>
              <a:t>का</a:t>
            </a:r>
            <a:r>
              <a:rPr lang="en-US" sz="1600" dirty="0"/>
              <a:t> </a:t>
            </a:r>
            <a:r>
              <a:rPr lang="en-US" sz="1600" dirty="0" err="1"/>
              <a:t>ऋण</a:t>
            </a:r>
            <a:r>
              <a:rPr lang="en-US" sz="1600" dirty="0"/>
              <a:t> </a:t>
            </a:r>
            <a:r>
              <a:rPr lang="en-US" sz="1600" dirty="0" err="1"/>
              <a:t>लेना</a:t>
            </a:r>
            <a:r>
              <a:rPr lang="en-US" sz="1600" dirty="0"/>
              <a:t> </a:t>
            </a:r>
            <a:r>
              <a:rPr lang="en-US" sz="1600" dirty="0" err="1"/>
              <a:t>उसके</a:t>
            </a:r>
            <a:r>
              <a:rPr lang="en-US" sz="1600" dirty="0"/>
              <a:t> </a:t>
            </a:r>
            <a:r>
              <a:rPr lang="en-US" sz="1600" dirty="0" err="1"/>
              <a:t>उद्देश्य</a:t>
            </a:r>
            <a:r>
              <a:rPr lang="en-US" sz="1600" dirty="0"/>
              <a:t> </a:t>
            </a:r>
            <a:r>
              <a:rPr lang="en-US" sz="1600" dirty="0" err="1"/>
              <a:t>पत्र</a:t>
            </a:r>
            <a:r>
              <a:rPr lang="en-US" sz="1600" dirty="0"/>
              <a:t> (objects Clause) </a:t>
            </a:r>
            <a:r>
              <a:rPr lang="en-US" sz="1600" dirty="0" err="1"/>
              <a:t>में</a:t>
            </a:r>
            <a:r>
              <a:rPr lang="en-US" sz="1600" dirty="0"/>
              <a:t> </a:t>
            </a:r>
            <a:r>
              <a:rPr lang="en-US" sz="1600" dirty="0" err="1"/>
              <a:t>निहित</a:t>
            </a:r>
            <a:r>
              <a:rPr lang="en-US" sz="1600" dirty="0"/>
              <a:t> </a:t>
            </a:r>
            <a:r>
              <a:rPr lang="en-US" sz="1600" dirty="0" err="1"/>
              <a:t>उद्देश्यों</a:t>
            </a:r>
            <a:r>
              <a:rPr lang="en-US" sz="1600" dirty="0"/>
              <a:t> </a:t>
            </a:r>
            <a:r>
              <a:rPr lang="en-US" sz="1600" dirty="0" err="1"/>
              <a:t>के</a:t>
            </a:r>
            <a:r>
              <a:rPr lang="en-US" sz="1600" dirty="0"/>
              <a:t> </a:t>
            </a:r>
            <a:r>
              <a:rPr lang="en-US" sz="1600" dirty="0" err="1"/>
              <a:t>अनुरूप</a:t>
            </a:r>
            <a:r>
              <a:rPr lang="en-US" sz="1600" dirty="0"/>
              <a:t> </a:t>
            </a:r>
            <a:r>
              <a:rPr lang="en-US" sz="1600" dirty="0" err="1"/>
              <a:t>होना</a:t>
            </a:r>
            <a:r>
              <a:rPr lang="en-US" sz="1600" dirty="0"/>
              <a:t> </a:t>
            </a:r>
            <a:r>
              <a:rPr lang="en-US" sz="1600" dirty="0" err="1"/>
              <a:t>चाहिए</a:t>
            </a:r>
            <a:r>
              <a:rPr lang="en-US" sz="1600" dirty="0"/>
              <a:t>। </a:t>
            </a:r>
            <a:r>
              <a:rPr lang="en-US" sz="1600" dirty="0" err="1"/>
              <a:t>यदि</a:t>
            </a:r>
            <a:r>
              <a:rPr lang="en-US" sz="1600" dirty="0"/>
              <a:t> </a:t>
            </a:r>
            <a:r>
              <a:rPr lang="en-US" sz="1600" dirty="0" err="1"/>
              <a:t>ज्ञापन</a:t>
            </a:r>
            <a:r>
              <a:rPr lang="en-US" sz="1600" dirty="0"/>
              <a:t> </a:t>
            </a:r>
            <a:r>
              <a:rPr lang="en-US" sz="1600" dirty="0" err="1"/>
              <a:t>में</a:t>
            </a:r>
            <a:r>
              <a:rPr lang="en-US" sz="1600" dirty="0"/>
              <a:t> </a:t>
            </a:r>
            <a:r>
              <a:rPr lang="en-US" sz="1600" dirty="0" err="1"/>
              <a:t>इस</a:t>
            </a:r>
            <a:r>
              <a:rPr lang="en-US" sz="1600" dirty="0"/>
              <a:t> </a:t>
            </a:r>
            <a:r>
              <a:rPr lang="en-US" sz="1600" dirty="0" err="1"/>
              <a:t>प्रकार</a:t>
            </a:r>
            <a:r>
              <a:rPr lang="en-US" sz="1600" dirty="0"/>
              <a:t> </a:t>
            </a:r>
            <a:r>
              <a:rPr lang="en-US" sz="1600" dirty="0" err="1"/>
              <a:t>अधिकार</a:t>
            </a:r>
            <a:r>
              <a:rPr lang="en-US" sz="1600" dirty="0"/>
              <a:t> न </a:t>
            </a:r>
            <a:r>
              <a:rPr lang="en-US" sz="1600" dirty="0" err="1"/>
              <a:t>हो</a:t>
            </a:r>
            <a:r>
              <a:rPr lang="en-US" sz="1600" dirty="0"/>
              <a:t>, </a:t>
            </a:r>
            <a:r>
              <a:rPr lang="en-US" sz="1600" dirty="0" err="1"/>
              <a:t>तो</a:t>
            </a:r>
            <a:r>
              <a:rPr lang="en-US" sz="1600" dirty="0"/>
              <a:t> </a:t>
            </a:r>
            <a:r>
              <a:rPr lang="en-US" sz="1600" dirty="0" err="1"/>
              <a:t>ऋण</a:t>
            </a:r>
            <a:r>
              <a:rPr lang="en-US" sz="1600" dirty="0"/>
              <a:t> </a:t>
            </a:r>
            <a:r>
              <a:rPr lang="en-US" sz="1600" dirty="0" err="1"/>
              <a:t>लेना</a:t>
            </a:r>
            <a:r>
              <a:rPr lang="en-US" sz="1600" dirty="0"/>
              <a:t> </a:t>
            </a:r>
            <a:r>
              <a:rPr lang="en-US" sz="1600" dirty="0" err="1"/>
              <a:t>अल्पाधिकृत</a:t>
            </a:r>
            <a:r>
              <a:rPr lang="en-US" sz="1600" dirty="0"/>
              <a:t> </a:t>
            </a:r>
            <a:r>
              <a:rPr lang="en-US" sz="1600" dirty="0" err="1"/>
              <a:t>कार्य</a:t>
            </a:r>
            <a:r>
              <a:rPr lang="en-US" sz="1600" dirty="0"/>
              <a:t> (Ultra Vires Act) </a:t>
            </a:r>
            <a:r>
              <a:rPr lang="en-US" sz="1600" dirty="0" err="1"/>
              <a:t>माना</a:t>
            </a:r>
            <a:r>
              <a:rPr lang="en-US" sz="1600" dirty="0"/>
              <a:t> </a:t>
            </a:r>
            <a:r>
              <a:rPr lang="en-US" sz="1600" dirty="0" err="1"/>
              <a:t>जाएगा</a:t>
            </a:r>
            <a:r>
              <a:rPr lang="en-US" sz="1600" dirty="0"/>
              <a:t> </a:t>
            </a:r>
            <a:r>
              <a:rPr lang="en-US" sz="1600" dirty="0" err="1"/>
              <a:t>और</a:t>
            </a:r>
            <a:r>
              <a:rPr lang="en-US" sz="1600" dirty="0"/>
              <a:t> </a:t>
            </a:r>
            <a:r>
              <a:rPr lang="en-US" sz="1600" dirty="0" err="1"/>
              <a:t>ऋण</a:t>
            </a:r>
            <a:r>
              <a:rPr lang="en-US" sz="1600" dirty="0"/>
              <a:t> </a:t>
            </a:r>
            <a:r>
              <a:rPr lang="en-US" sz="1600" dirty="0" err="1"/>
              <a:t>शून्य</a:t>
            </a:r>
            <a:r>
              <a:rPr lang="en-US" sz="1600" dirty="0"/>
              <a:t> (Void) </a:t>
            </a:r>
            <a:r>
              <a:rPr lang="en-US" sz="1600" dirty="0" err="1"/>
              <a:t>हो</a:t>
            </a:r>
            <a:r>
              <a:rPr lang="en-US" sz="1600" dirty="0"/>
              <a:t> </a:t>
            </a:r>
            <a:r>
              <a:rPr lang="en-US" sz="1600" dirty="0" err="1"/>
              <a:t>जाएगा</a:t>
            </a:r>
            <a:r>
              <a:rPr lang="en-US" sz="1600" dirty="0"/>
              <a:t>।</a:t>
            </a:r>
          </a:p>
          <a:p>
            <a:pPr>
              <a:lnSpc>
                <a:spcPct val="150000"/>
              </a:lnSpc>
            </a:pPr>
            <a:r>
              <a:rPr lang="en-US" sz="1600" dirty="0"/>
              <a:t>3. </a:t>
            </a:r>
            <a:r>
              <a:rPr lang="en-US" sz="1600" dirty="0" err="1"/>
              <a:t>वैधानिक</a:t>
            </a:r>
            <a:r>
              <a:rPr lang="en-US" sz="1600" dirty="0"/>
              <a:t> </a:t>
            </a:r>
            <a:r>
              <a:rPr lang="en-US" sz="1600" dirty="0" err="1"/>
              <a:t>आवश्यकताओं</a:t>
            </a:r>
            <a:r>
              <a:rPr lang="en-US" sz="1600" dirty="0"/>
              <a:t> </a:t>
            </a:r>
            <a:r>
              <a:rPr lang="en-US" sz="1600" dirty="0" err="1"/>
              <a:t>का</a:t>
            </a:r>
            <a:r>
              <a:rPr lang="en-US" sz="1600" dirty="0"/>
              <a:t> </a:t>
            </a:r>
            <a:r>
              <a:rPr lang="en-US" sz="1600" dirty="0" err="1"/>
              <a:t>पालन</a:t>
            </a:r>
            <a:r>
              <a:rPr lang="en-US" sz="1600" dirty="0"/>
              <a:t> </a:t>
            </a:r>
            <a:r>
              <a:rPr lang="en-US" sz="1600" dirty="0" err="1"/>
              <a:t>करते</a:t>
            </a:r>
            <a:r>
              <a:rPr lang="en-US" sz="1600" dirty="0"/>
              <a:t> </a:t>
            </a:r>
            <a:r>
              <a:rPr lang="en-US" sz="1600" dirty="0" err="1"/>
              <a:t>हुए</a:t>
            </a:r>
            <a:r>
              <a:rPr lang="en-US" sz="1600" dirty="0"/>
              <a:t> - </a:t>
            </a:r>
            <a:r>
              <a:rPr lang="en-US" sz="1600" dirty="0" err="1"/>
              <a:t>सार्वजनिक</a:t>
            </a:r>
            <a:r>
              <a:rPr lang="en-US" sz="1600" dirty="0"/>
              <a:t> </a:t>
            </a:r>
            <a:r>
              <a:rPr lang="en-US" sz="1600" dirty="0" err="1"/>
              <a:t>ऋण</a:t>
            </a:r>
            <a:r>
              <a:rPr lang="en-US" sz="1600" dirty="0"/>
              <a:t> </a:t>
            </a:r>
            <a:r>
              <a:rPr lang="en-US" sz="1600" dirty="0" err="1"/>
              <a:t>या</a:t>
            </a:r>
            <a:r>
              <a:rPr lang="en-US" sz="1600" dirty="0"/>
              <a:t> </a:t>
            </a:r>
            <a:r>
              <a:rPr lang="en-US" sz="1600" dirty="0" err="1"/>
              <a:t>प्रतिभूतियाँ</a:t>
            </a:r>
            <a:r>
              <a:rPr lang="en-US" sz="1600" dirty="0"/>
              <a:t> </a:t>
            </a:r>
            <a:r>
              <a:rPr lang="en-US" sz="1600" dirty="0" err="1"/>
              <a:t>जारी</a:t>
            </a:r>
            <a:r>
              <a:rPr lang="en-US" sz="1600" dirty="0"/>
              <a:t> </a:t>
            </a:r>
            <a:r>
              <a:rPr lang="en-US" sz="1600" dirty="0" err="1"/>
              <a:t>करते</a:t>
            </a:r>
            <a:r>
              <a:rPr lang="en-US" sz="1600" dirty="0"/>
              <a:t> </a:t>
            </a:r>
            <a:r>
              <a:rPr lang="en-US" sz="1600" dirty="0" err="1"/>
              <a:t>समय</a:t>
            </a:r>
            <a:r>
              <a:rPr lang="en-US" sz="1600" dirty="0"/>
              <a:t> </a:t>
            </a:r>
            <a:r>
              <a:rPr lang="en-US" sz="1600" dirty="0" err="1"/>
              <a:t>सेबी</a:t>
            </a:r>
            <a:r>
              <a:rPr lang="en-US" sz="1600" dirty="0"/>
              <a:t> (SEBI) </a:t>
            </a:r>
            <a:r>
              <a:rPr lang="en-US" sz="1600" dirty="0" err="1"/>
              <a:t>और</a:t>
            </a:r>
            <a:r>
              <a:rPr lang="en-US" sz="1600" dirty="0"/>
              <a:t> </a:t>
            </a:r>
            <a:r>
              <a:rPr lang="en-US" sz="1600" dirty="0" err="1"/>
              <a:t>अन्य</a:t>
            </a:r>
            <a:r>
              <a:rPr lang="en-US" sz="1600" dirty="0"/>
              <a:t> </a:t>
            </a:r>
            <a:r>
              <a:rPr lang="en-US" sz="1600" dirty="0" err="1"/>
              <a:t>नियामकीय</a:t>
            </a:r>
            <a:r>
              <a:rPr lang="en-US" sz="1600" dirty="0"/>
              <a:t> </a:t>
            </a:r>
            <a:r>
              <a:rPr lang="en-US" sz="1600" dirty="0" err="1"/>
              <a:t>प्राधिकारियों</a:t>
            </a:r>
            <a:r>
              <a:rPr lang="en-US" sz="1600" dirty="0"/>
              <a:t> </a:t>
            </a:r>
            <a:r>
              <a:rPr lang="en-US" sz="1600" dirty="0" err="1"/>
              <a:t>के</a:t>
            </a:r>
            <a:r>
              <a:rPr lang="en-US" sz="1600" dirty="0"/>
              <a:t> </a:t>
            </a:r>
            <a:r>
              <a:rPr lang="en-US" sz="1600" dirty="0" err="1"/>
              <a:t>नियमों</a:t>
            </a:r>
            <a:r>
              <a:rPr lang="en-US" sz="1600" dirty="0"/>
              <a:t> </a:t>
            </a:r>
            <a:r>
              <a:rPr lang="en-US" sz="1600" dirty="0" err="1"/>
              <a:t>का</a:t>
            </a:r>
            <a:r>
              <a:rPr lang="en-US" sz="1600" dirty="0"/>
              <a:t> </a:t>
            </a:r>
            <a:r>
              <a:rPr lang="en-US" sz="1600" dirty="0" err="1"/>
              <a:t>पालन</a:t>
            </a:r>
            <a:r>
              <a:rPr lang="en-US" sz="1600" dirty="0"/>
              <a:t> </a:t>
            </a:r>
            <a:r>
              <a:rPr lang="en-US" sz="1600" dirty="0" err="1"/>
              <a:t>करना</a:t>
            </a:r>
            <a:r>
              <a:rPr lang="en-US" sz="1600" dirty="0"/>
              <a:t> </a:t>
            </a:r>
            <a:r>
              <a:rPr lang="en-US" sz="1600" dirty="0" err="1"/>
              <a:t>आवश्यक</a:t>
            </a:r>
            <a:r>
              <a:rPr lang="en-US" sz="1600" dirty="0"/>
              <a:t> </a:t>
            </a:r>
            <a:r>
              <a:rPr lang="en-US" sz="1600" dirty="0" err="1"/>
              <a:t>होता</a:t>
            </a:r>
            <a:r>
              <a:rPr lang="en-US" sz="1600" dirty="0"/>
              <a:t> </a:t>
            </a:r>
            <a:r>
              <a:rPr lang="en-US" sz="1600" dirty="0" err="1"/>
              <a:t>है</a:t>
            </a:r>
            <a:r>
              <a:rPr lang="en-US" sz="1600" dirty="0"/>
              <a:t>।</a:t>
            </a:r>
          </a:p>
          <a:p>
            <a:pPr>
              <a:lnSpc>
                <a:spcPct val="150000"/>
              </a:lnSpc>
            </a:pPr>
            <a:r>
              <a:rPr lang="en-US" sz="1600" dirty="0"/>
              <a:t>4. </a:t>
            </a:r>
            <a:r>
              <a:rPr lang="en-US" sz="1600" dirty="0" err="1"/>
              <a:t>विशेष</a:t>
            </a:r>
            <a:r>
              <a:rPr lang="en-US" sz="1600" dirty="0"/>
              <a:t> </a:t>
            </a:r>
            <a:r>
              <a:rPr lang="en-US" sz="1600" dirty="0" err="1"/>
              <a:t>प्रस्ताव</a:t>
            </a:r>
            <a:r>
              <a:rPr lang="en-US" sz="1600" dirty="0"/>
              <a:t> </a:t>
            </a:r>
            <a:r>
              <a:rPr lang="en-US" sz="1600" dirty="0" err="1"/>
              <a:t>द्वारा</a:t>
            </a:r>
            <a:r>
              <a:rPr lang="en-US" sz="1600" dirty="0"/>
              <a:t> </a:t>
            </a:r>
            <a:r>
              <a:rPr lang="en-US" sz="1600" dirty="0" err="1"/>
              <a:t>स्वीकृति</a:t>
            </a:r>
            <a:r>
              <a:rPr lang="en-US" sz="1600" dirty="0"/>
              <a:t> - </a:t>
            </a:r>
            <a:r>
              <a:rPr lang="en-US" sz="1600" dirty="0" err="1"/>
              <a:t>यदि</a:t>
            </a:r>
            <a:r>
              <a:rPr lang="en-US" sz="1600" dirty="0"/>
              <a:t> </a:t>
            </a:r>
            <a:r>
              <a:rPr lang="en-US" sz="1600" dirty="0" err="1"/>
              <a:t>प्रस्ताविक</a:t>
            </a:r>
            <a:r>
              <a:rPr lang="en-US" sz="1600" dirty="0"/>
              <a:t> </a:t>
            </a:r>
            <a:r>
              <a:rPr lang="en-US" sz="1600" dirty="0" err="1"/>
              <a:t>ऋण</a:t>
            </a:r>
            <a:r>
              <a:rPr lang="en-US" sz="1600" dirty="0"/>
              <a:t> </a:t>
            </a:r>
            <a:r>
              <a:rPr lang="en-US" sz="1600" dirty="0" err="1"/>
              <a:t>कंपनी</a:t>
            </a:r>
            <a:r>
              <a:rPr lang="en-US" sz="1600" dirty="0"/>
              <a:t> </a:t>
            </a:r>
            <a:r>
              <a:rPr lang="en-US" sz="1600" dirty="0" err="1"/>
              <a:t>की</a:t>
            </a:r>
            <a:r>
              <a:rPr lang="en-US" sz="1600" dirty="0"/>
              <a:t> </a:t>
            </a:r>
            <a:r>
              <a:rPr lang="en-US" sz="1600" dirty="0" err="1"/>
              <a:t>चुकता</a:t>
            </a:r>
            <a:r>
              <a:rPr lang="en-US" sz="1600" dirty="0"/>
              <a:t> </a:t>
            </a:r>
            <a:r>
              <a:rPr lang="en-US" sz="1600" dirty="0" err="1"/>
              <a:t>पूँजी</a:t>
            </a:r>
            <a:r>
              <a:rPr lang="en-US" sz="1600" dirty="0"/>
              <a:t>, </a:t>
            </a:r>
            <a:r>
              <a:rPr lang="en-US" sz="1600" dirty="0" err="1"/>
              <a:t>मुक्त</a:t>
            </a:r>
            <a:r>
              <a:rPr lang="en-US" sz="1600" dirty="0"/>
              <a:t> </a:t>
            </a:r>
            <a:r>
              <a:rPr lang="en-US" sz="1600" dirty="0" err="1"/>
              <a:t>भंडार</a:t>
            </a:r>
            <a:r>
              <a:rPr lang="en-US" sz="1600" dirty="0"/>
              <a:t> </a:t>
            </a:r>
            <a:r>
              <a:rPr lang="en-US" sz="1600" dirty="0" err="1"/>
              <a:t>और</a:t>
            </a:r>
            <a:r>
              <a:rPr lang="en-US" sz="1600" dirty="0"/>
              <a:t> </a:t>
            </a:r>
            <a:r>
              <a:rPr lang="en-US" sz="1600" dirty="0" err="1"/>
              <a:t>प्रतिभूतियों</a:t>
            </a:r>
            <a:r>
              <a:rPr lang="en-US" sz="1600" dirty="0"/>
              <a:t> </a:t>
            </a:r>
            <a:r>
              <a:rPr lang="en-US" sz="1600" dirty="0" err="1"/>
              <a:t>के</a:t>
            </a:r>
            <a:r>
              <a:rPr lang="en-US" sz="1600" dirty="0"/>
              <a:t> </a:t>
            </a:r>
            <a:r>
              <a:rPr lang="en-US" sz="1600" dirty="0" err="1"/>
              <a:t>प्रीमियम</a:t>
            </a:r>
            <a:r>
              <a:rPr lang="en-US" sz="1600" dirty="0"/>
              <a:t> </a:t>
            </a:r>
            <a:r>
              <a:rPr lang="en-US" sz="1600" dirty="0" err="1"/>
              <a:t>खाते</a:t>
            </a:r>
            <a:r>
              <a:rPr lang="en-US" sz="1600" dirty="0"/>
              <a:t> </a:t>
            </a:r>
            <a:r>
              <a:rPr lang="en-US" sz="1600" dirty="0" err="1"/>
              <a:t>के</a:t>
            </a:r>
            <a:r>
              <a:rPr lang="en-US" sz="1600" dirty="0"/>
              <a:t> </a:t>
            </a:r>
            <a:r>
              <a:rPr lang="en-US" sz="1600" dirty="0" err="1"/>
              <a:t>योग</a:t>
            </a:r>
            <a:r>
              <a:rPr lang="en-US" sz="1600" dirty="0"/>
              <a:t> </a:t>
            </a:r>
            <a:r>
              <a:rPr lang="en-US" sz="1600" dirty="0" err="1"/>
              <a:t>के</a:t>
            </a:r>
            <a:r>
              <a:rPr lang="en-US" sz="1600" dirty="0"/>
              <a:t> </a:t>
            </a:r>
            <a:r>
              <a:rPr lang="en-US" sz="1600" dirty="0" err="1"/>
              <a:t>अधिक</a:t>
            </a:r>
            <a:r>
              <a:rPr lang="en-US" sz="1600" dirty="0"/>
              <a:t> </a:t>
            </a:r>
            <a:r>
              <a:rPr lang="en-US" sz="1600" dirty="0" err="1"/>
              <a:t>हो</a:t>
            </a:r>
            <a:r>
              <a:rPr lang="en-US" sz="1600" dirty="0"/>
              <a:t>, </a:t>
            </a:r>
            <a:r>
              <a:rPr lang="en-US" sz="1600" dirty="0" err="1"/>
              <a:t>तो</a:t>
            </a:r>
            <a:r>
              <a:rPr lang="en-US" sz="1600" dirty="0"/>
              <a:t> </a:t>
            </a:r>
            <a:r>
              <a:rPr lang="en-US" sz="1600" dirty="0" err="1"/>
              <a:t>विशेष</a:t>
            </a:r>
            <a:r>
              <a:rPr lang="en-US" sz="1600" dirty="0"/>
              <a:t> </a:t>
            </a:r>
            <a:r>
              <a:rPr lang="en-US" sz="1600" dirty="0" err="1"/>
              <a:t>प्रस्ताव</a:t>
            </a:r>
            <a:r>
              <a:rPr lang="en-US" sz="1600" dirty="0"/>
              <a:t> (Special Resolution) </a:t>
            </a:r>
            <a:r>
              <a:rPr lang="en-US" sz="1600" dirty="0" err="1"/>
              <a:t>द्वारा</a:t>
            </a:r>
            <a:r>
              <a:rPr lang="en-US" sz="1600" dirty="0"/>
              <a:t> </a:t>
            </a:r>
            <a:r>
              <a:rPr lang="en-US" sz="1600" dirty="0" err="1"/>
              <a:t>अंशधारकों</a:t>
            </a:r>
            <a:r>
              <a:rPr lang="en-US" sz="1600" dirty="0"/>
              <a:t> </a:t>
            </a:r>
            <a:r>
              <a:rPr lang="en-US" sz="1600" dirty="0" err="1"/>
              <a:t>की</a:t>
            </a:r>
            <a:r>
              <a:rPr lang="en-US" sz="1600" dirty="0"/>
              <a:t> </a:t>
            </a:r>
            <a:r>
              <a:rPr lang="en-US" sz="1600" dirty="0" err="1"/>
              <a:t>स्वीकृति</a:t>
            </a:r>
            <a:r>
              <a:rPr lang="en-US" sz="1600" dirty="0"/>
              <a:t> </a:t>
            </a:r>
            <a:r>
              <a:rPr lang="en-US" sz="1600" dirty="0" err="1"/>
              <a:t>प्राप्त</a:t>
            </a:r>
            <a:r>
              <a:rPr lang="en-US" sz="1600" dirty="0"/>
              <a:t> </a:t>
            </a:r>
            <a:r>
              <a:rPr lang="en-US" sz="1600" dirty="0" err="1"/>
              <a:t>करना</a:t>
            </a:r>
            <a:r>
              <a:rPr lang="en-US" sz="1600" dirty="0"/>
              <a:t> </a:t>
            </a:r>
            <a:r>
              <a:rPr lang="en-US" sz="1600" dirty="0" err="1"/>
              <a:t>अनिवार्य</a:t>
            </a:r>
            <a:r>
              <a:rPr lang="en-US" sz="1600" dirty="0"/>
              <a:t> </a:t>
            </a:r>
            <a:r>
              <a:rPr lang="en-US" sz="1600" dirty="0" err="1"/>
              <a:t>है</a:t>
            </a:r>
            <a:r>
              <a:rPr lang="en-US" sz="1600" dirty="0"/>
              <a:t>। (</a:t>
            </a:r>
            <a:r>
              <a:rPr lang="en-US" sz="1600" dirty="0" err="1"/>
              <a:t>धारा</a:t>
            </a:r>
            <a:r>
              <a:rPr lang="en-US" sz="1600" dirty="0"/>
              <a:t> 180(1)(C), </a:t>
            </a:r>
            <a:r>
              <a:rPr lang="en-US" sz="1600" dirty="0" err="1"/>
              <a:t>कंपनी</a:t>
            </a:r>
            <a:r>
              <a:rPr lang="en-US" sz="1600" dirty="0"/>
              <a:t> </a:t>
            </a:r>
            <a:r>
              <a:rPr lang="en-US" sz="1600" dirty="0" err="1"/>
              <a:t>अधिनियम</a:t>
            </a:r>
            <a:r>
              <a:rPr lang="en-US" sz="1600" dirty="0"/>
              <a:t>, 2013)</a:t>
            </a:r>
          </a:p>
          <a:p>
            <a:pPr>
              <a:lnSpc>
                <a:spcPct val="150000"/>
              </a:lnSpc>
            </a:pPr>
            <a:r>
              <a:rPr lang="en-US" sz="1600" dirty="0"/>
              <a:t>5. </a:t>
            </a:r>
            <a:r>
              <a:rPr lang="en-US" sz="1600" dirty="0" err="1"/>
              <a:t>अंतरिक</a:t>
            </a:r>
            <a:r>
              <a:rPr lang="en-US" sz="1600" dirty="0"/>
              <a:t> </a:t>
            </a:r>
            <a:r>
              <a:rPr lang="en-US" sz="1600" dirty="0" err="1"/>
              <a:t>मंजूरी</a:t>
            </a:r>
            <a:r>
              <a:rPr lang="en-US" sz="1600" dirty="0"/>
              <a:t> </a:t>
            </a:r>
            <a:r>
              <a:rPr lang="en-US" sz="1600" dirty="0" err="1"/>
              <a:t>और</a:t>
            </a:r>
            <a:r>
              <a:rPr lang="en-US" sz="1600" dirty="0"/>
              <a:t> </a:t>
            </a:r>
            <a:r>
              <a:rPr lang="en-US" sz="1600" dirty="0" err="1"/>
              <a:t>प्राधिकरण</a:t>
            </a:r>
            <a:r>
              <a:rPr lang="en-US" sz="1600" dirty="0"/>
              <a:t> </a:t>
            </a:r>
            <a:r>
              <a:rPr lang="en-US" sz="1600" dirty="0" err="1"/>
              <a:t>के</a:t>
            </a:r>
            <a:r>
              <a:rPr lang="en-US" sz="1600" dirty="0"/>
              <a:t> </a:t>
            </a:r>
            <a:r>
              <a:rPr lang="en-US" sz="1600" dirty="0" err="1"/>
              <a:t>साथ</a:t>
            </a:r>
            <a:r>
              <a:rPr lang="en-US" sz="1600" dirty="0"/>
              <a:t>- </a:t>
            </a:r>
            <a:r>
              <a:rPr lang="en-US" sz="1600" dirty="0" err="1"/>
              <a:t>कंपनी</a:t>
            </a:r>
            <a:r>
              <a:rPr lang="en-US" sz="1600" dirty="0"/>
              <a:t> </a:t>
            </a:r>
            <a:r>
              <a:rPr lang="en-US" sz="1600" dirty="0" err="1"/>
              <a:t>के</a:t>
            </a:r>
            <a:r>
              <a:rPr lang="en-US" sz="1600" dirty="0"/>
              <a:t> </a:t>
            </a:r>
            <a:r>
              <a:rPr lang="en-US" sz="1600" dirty="0" err="1"/>
              <a:t>आंतरिक</a:t>
            </a:r>
            <a:r>
              <a:rPr lang="en-US" sz="1600" dirty="0"/>
              <a:t> </a:t>
            </a:r>
            <a:r>
              <a:rPr lang="en-US" sz="1600" dirty="0" err="1"/>
              <a:t>नियंत्रण</a:t>
            </a:r>
            <a:r>
              <a:rPr lang="en-US" sz="1600" dirty="0"/>
              <a:t> </a:t>
            </a:r>
            <a:r>
              <a:rPr lang="en-US" sz="1600" dirty="0" err="1"/>
              <a:t>प्रणालियों</a:t>
            </a:r>
            <a:r>
              <a:rPr lang="en-US" sz="1600" dirty="0"/>
              <a:t> </a:t>
            </a:r>
            <a:r>
              <a:rPr lang="en-US" sz="1600" dirty="0" err="1"/>
              <a:t>के</a:t>
            </a:r>
            <a:r>
              <a:rPr lang="en-US" sz="1600" dirty="0"/>
              <a:t> </a:t>
            </a:r>
            <a:r>
              <a:rPr lang="en-US" sz="1600" dirty="0" err="1"/>
              <a:t>तहत</a:t>
            </a:r>
            <a:r>
              <a:rPr lang="en-US" sz="1600" dirty="0"/>
              <a:t> </a:t>
            </a:r>
            <a:r>
              <a:rPr lang="en-US" sz="1600" dirty="0" err="1"/>
              <a:t>ऋण</a:t>
            </a:r>
            <a:r>
              <a:rPr lang="en-US" sz="1600" dirty="0"/>
              <a:t> </a:t>
            </a:r>
            <a:r>
              <a:rPr lang="en-US" sz="1600" dirty="0" err="1"/>
              <a:t>अनुबंध</a:t>
            </a:r>
            <a:r>
              <a:rPr lang="en-US" sz="1600" dirty="0"/>
              <a:t> </a:t>
            </a:r>
            <a:r>
              <a:rPr lang="en-US" sz="1600" dirty="0" err="1"/>
              <a:t>निष्पादित</a:t>
            </a:r>
            <a:r>
              <a:rPr lang="en-US" sz="1600" dirty="0"/>
              <a:t> </a:t>
            </a:r>
            <a:r>
              <a:rPr lang="en-US" sz="1600" dirty="0" err="1"/>
              <a:t>किया</a:t>
            </a:r>
            <a:r>
              <a:rPr lang="en-US" sz="1600" dirty="0"/>
              <a:t> </a:t>
            </a:r>
            <a:r>
              <a:rPr lang="en-US" sz="1600" dirty="0" err="1"/>
              <a:t>जाना</a:t>
            </a:r>
            <a:r>
              <a:rPr lang="en-US" sz="1600" dirty="0"/>
              <a:t> </a:t>
            </a:r>
            <a:r>
              <a:rPr lang="en-US" sz="1600" dirty="0" err="1"/>
              <a:t>चाहिए</a:t>
            </a:r>
            <a:r>
              <a:rPr lang="en-US" sz="1600" dirty="0"/>
              <a:t> </a:t>
            </a:r>
            <a:r>
              <a:rPr lang="en-US" sz="1600" dirty="0" err="1"/>
              <a:t>तथा</a:t>
            </a:r>
            <a:r>
              <a:rPr lang="en-US" sz="1600" dirty="0"/>
              <a:t> </a:t>
            </a:r>
            <a:r>
              <a:rPr lang="en-US" sz="1600" dirty="0" err="1"/>
              <a:t>उसे</a:t>
            </a:r>
            <a:r>
              <a:rPr lang="en-US" sz="1600" dirty="0"/>
              <a:t> </a:t>
            </a:r>
            <a:r>
              <a:rPr lang="en-US" sz="1600" dirty="0" err="1"/>
              <a:t>बोर्ड</a:t>
            </a:r>
            <a:r>
              <a:rPr lang="en-US" sz="1600" dirty="0"/>
              <a:t> </a:t>
            </a:r>
            <a:r>
              <a:rPr lang="en-US" sz="1600" dirty="0" err="1"/>
              <a:t>की</a:t>
            </a:r>
            <a:r>
              <a:rPr lang="en-US" sz="1600" dirty="0"/>
              <a:t> </a:t>
            </a:r>
            <a:r>
              <a:rPr lang="en-US" sz="1600" dirty="0" err="1"/>
              <a:t>बैठक</a:t>
            </a:r>
            <a:r>
              <a:rPr lang="en-US" sz="1600" dirty="0"/>
              <a:t> </a:t>
            </a:r>
            <a:r>
              <a:rPr lang="en-US" sz="1600" dirty="0" err="1"/>
              <a:t>में</a:t>
            </a:r>
            <a:r>
              <a:rPr lang="en-US" sz="1600" dirty="0"/>
              <a:t> </a:t>
            </a:r>
            <a:r>
              <a:rPr lang="en-US" sz="1600" dirty="0" err="1"/>
              <a:t>विधिवत</a:t>
            </a:r>
            <a:r>
              <a:rPr lang="en-US" sz="1600" dirty="0"/>
              <a:t> </a:t>
            </a:r>
            <a:r>
              <a:rPr lang="en-US" sz="1600" dirty="0" err="1"/>
              <a:t>मंजूरी</a:t>
            </a:r>
            <a:r>
              <a:rPr lang="en-US" sz="1600" dirty="0"/>
              <a:t> </a:t>
            </a:r>
            <a:r>
              <a:rPr lang="en-US" sz="1600" dirty="0" err="1"/>
              <a:t>प्राप्त</a:t>
            </a:r>
            <a:r>
              <a:rPr lang="en-US" sz="1600" dirty="0"/>
              <a:t> </a:t>
            </a:r>
            <a:r>
              <a:rPr lang="en-US" sz="1600" dirty="0" err="1"/>
              <a:t>होनी</a:t>
            </a:r>
            <a:r>
              <a:rPr lang="en-US" sz="1600" dirty="0"/>
              <a:t> </a:t>
            </a:r>
            <a:r>
              <a:rPr lang="en-US" sz="1600" dirty="0" err="1"/>
              <a:t>चाहिए</a:t>
            </a:r>
            <a:r>
              <a:rPr lang="en-US" sz="1600" dirty="0"/>
              <a:t>।</a:t>
            </a:r>
          </a:p>
        </p:txBody>
      </p:sp>
    </p:spTree>
    <p:extLst>
      <p:ext uri="{BB962C8B-B14F-4D97-AF65-F5344CB8AC3E}">
        <p14:creationId xmlns:p14="http://schemas.microsoft.com/office/powerpoint/2010/main" val="6634188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20423" y="905778"/>
            <a:ext cx="8686866" cy="4570482"/>
          </a:xfrm>
          <a:prstGeom prst="rect">
            <a:avLst/>
          </a:prstGeom>
          <a:noFill/>
        </p:spPr>
        <p:txBody>
          <a:bodyPr wrap="square" lIns="91440" tIns="45720" rIns="91440" bIns="45720">
            <a:spAutoFit/>
          </a:bodyPr>
          <a:lstStyle/>
          <a:p>
            <a:pPr algn="ctr"/>
            <a:r>
              <a:rPr lang="hi-IN" b="1" cap="none" spc="0" dirty="0" smtClean="0">
                <a:ln w="0"/>
                <a:solidFill>
                  <a:schemeClr val="tx1"/>
                </a:solidFill>
                <a:effectLst>
                  <a:outerShdw blurRad="38100" dist="19050" dir="2700000" algn="tl" rotWithShape="0">
                    <a:schemeClr val="dk1">
                      <a:alpha val="40000"/>
                    </a:schemeClr>
                  </a:outerShdw>
                </a:effectLst>
              </a:rPr>
              <a:t>कम्पनी का अर्थ एवं परिभाषा</a:t>
            </a:r>
          </a:p>
          <a:p>
            <a:pPr algn="ctr"/>
            <a:endParaRPr lang="hi-IN" sz="1400" b="0" cap="none" spc="0" dirty="0" smtClean="0">
              <a:ln w="0"/>
              <a:solidFill>
                <a:schemeClr val="tx1"/>
              </a:solidFill>
              <a:effectLst>
                <a:outerShdw blurRad="38100" dist="19050" dir="2700000" algn="tl" rotWithShape="0">
                  <a:schemeClr val="dk1">
                    <a:alpha val="40000"/>
                  </a:schemeClr>
                </a:outerShdw>
              </a:effectLst>
            </a:endParaRPr>
          </a:p>
          <a:p>
            <a:pPr algn="ctr"/>
            <a:r>
              <a:rPr lang="hi-IN" sz="1400" b="0" cap="none" spc="0" dirty="0" smtClean="0">
                <a:ln w="0"/>
                <a:solidFill>
                  <a:schemeClr val="tx1"/>
                </a:solidFill>
                <a:effectLst>
                  <a:outerShdw blurRad="38100" dist="19050" dir="2700000" algn="tl" rotWithShape="0">
                    <a:schemeClr val="dk1">
                      <a:alpha val="40000"/>
                    </a:schemeClr>
                  </a:outerShdw>
                </a:effectLst>
              </a:rPr>
              <a:t>(</a:t>
            </a:r>
            <a:r>
              <a:rPr lang="en-US" sz="1400" b="0" cap="none" spc="0" dirty="0" smtClean="0">
                <a:ln w="0"/>
                <a:solidFill>
                  <a:schemeClr val="tx1"/>
                </a:solidFill>
                <a:effectLst>
                  <a:outerShdw blurRad="38100" dist="19050" dir="2700000" algn="tl" rotWithShape="0">
                    <a:schemeClr val="dk1">
                      <a:alpha val="40000"/>
                    </a:schemeClr>
                  </a:outerShdw>
                </a:effectLst>
              </a:rPr>
              <a:t>Meaning and Definition of Company)</a:t>
            </a:r>
            <a:endParaRPr lang="hi-IN" sz="1400" b="0" cap="none" spc="0" dirty="0" smtClean="0">
              <a:ln w="0"/>
              <a:solidFill>
                <a:schemeClr val="tx1"/>
              </a:solidFill>
              <a:effectLst>
                <a:outerShdw blurRad="38100" dist="19050" dir="2700000" algn="tl" rotWithShape="0">
                  <a:schemeClr val="dk1">
                    <a:alpha val="40000"/>
                  </a:schemeClr>
                </a:outerShdw>
              </a:effectLst>
            </a:endParaRPr>
          </a:p>
          <a:p>
            <a:pPr algn="ctr">
              <a:lnSpc>
                <a:spcPct val="150000"/>
              </a:lnSpc>
            </a:pPr>
            <a:endParaRPr lang="hi-IN" sz="1400" b="0" cap="none" spc="0" dirty="0" smtClean="0">
              <a:ln w="0"/>
              <a:solidFill>
                <a:schemeClr val="tx1"/>
              </a:solidFill>
              <a:effectLst>
                <a:outerShdw blurRad="38100" dist="19050" dir="2700000" algn="tl" rotWithShape="0">
                  <a:schemeClr val="dk1">
                    <a:alpha val="40000"/>
                  </a:schemeClr>
                </a:outerShdw>
              </a:effectLst>
            </a:endParaRPr>
          </a:p>
          <a:p>
            <a:pPr algn="ctr">
              <a:lnSpc>
                <a:spcPct val="150000"/>
              </a:lnSpc>
            </a:pPr>
            <a:r>
              <a:rPr lang="hi-IN" sz="1400" b="0" cap="none" spc="0" dirty="0" smtClean="0">
                <a:ln w="0"/>
                <a:solidFill>
                  <a:schemeClr val="tx1"/>
                </a:solidFill>
                <a:effectLst>
                  <a:outerShdw blurRad="38100" dist="19050" dir="2700000" algn="tl" rotWithShape="0">
                    <a:schemeClr val="dk1">
                      <a:alpha val="40000"/>
                    </a:schemeClr>
                  </a:outerShdw>
                </a:effectLst>
              </a:rPr>
              <a:t>कम्पनी से आशय कम्पनी अधिनियम के अधीन समामेलित एक कृत्रिम व्यक्ति से है </a:t>
            </a:r>
          </a:p>
          <a:p>
            <a:pPr algn="ctr">
              <a:lnSpc>
                <a:spcPct val="150000"/>
              </a:lnSpc>
            </a:pPr>
            <a:r>
              <a:rPr lang="hi-IN" sz="1400" b="0" cap="none" spc="0" dirty="0" smtClean="0">
                <a:ln w="0"/>
                <a:solidFill>
                  <a:schemeClr val="tx1"/>
                </a:solidFill>
                <a:effectLst>
                  <a:outerShdw blurRad="38100" dist="19050" dir="2700000" algn="tl" rotWithShape="0">
                    <a:schemeClr val="dk1">
                      <a:alpha val="40000"/>
                    </a:schemeClr>
                  </a:outerShdw>
                </a:effectLst>
              </a:rPr>
              <a:t>जिसका अपने सदस्यों से पृथक् अस्तित्व एवं अविच्छिन्न उत्तराधिकार होता है, </a:t>
            </a:r>
          </a:p>
          <a:p>
            <a:pPr algn="ctr">
              <a:lnSpc>
                <a:spcPct val="150000"/>
              </a:lnSpc>
            </a:pPr>
            <a:r>
              <a:rPr lang="hi-IN" sz="1400" b="0" cap="none" spc="0" dirty="0" smtClean="0">
                <a:ln w="0"/>
                <a:solidFill>
                  <a:schemeClr val="tx1"/>
                </a:solidFill>
                <a:effectLst>
                  <a:outerShdw blurRad="38100" dist="19050" dir="2700000" algn="tl" rotWithShape="0">
                    <a:schemeClr val="dk1">
                      <a:alpha val="40000"/>
                    </a:schemeClr>
                  </a:outerShdw>
                </a:effectLst>
              </a:rPr>
              <a:t>जिसका निर्माण किसी विशेष उ‌द्देश्य की पूर्ति के लिए होता है</a:t>
            </a:r>
          </a:p>
          <a:p>
            <a:pPr algn="ctr">
              <a:lnSpc>
                <a:spcPct val="150000"/>
              </a:lnSpc>
            </a:pPr>
            <a:r>
              <a:rPr lang="hi-IN" sz="1400" b="0" cap="none" spc="0" dirty="0" smtClean="0">
                <a:ln w="0"/>
                <a:solidFill>
                  <a:schemeClr val="tx1"/>
                </a:solidFill>
                <a:effectLst>
                  <a:outerShdw blurRad="38100" dist="19050" dir="2700000" algn="tl" rotWithShape="0">
                    <a:schemeClr val="dk1">
                      <a:alpha val="40000"/>
                    </a:schemeClr>
                  </a:outerShdw>
                </a:effectLst>
              </a:rPr>
              <a:t> और जिसकी एक सार्वमुद्रा होती है।</a:t>
            </a:r>
          </a:p>
          <a:p>
            <a:pPr algn="ctr"/>
            <a:endParaRPr lang="hi-IN" sz="1400" b="0" cap="none" spc="0" dirty="0" smtClean="0">
              <a:ln w="0"/>
              <a:solidFill>
                <a:schemeClr val="tx1"/>
              </a:solidFill>
              <a:effectLst>
                <a:outerShdw blurRad="38100" dist="19050" dir="2700000" algn="tl" rotWithShape="0">
                  <a:schemeClr val="dk1">
                    <a:alpha val="40000"/>
                  </a:schemeClr>
                </a:outerShdw>
              </a:effectLst>
            </a:endParaRPr>
          </a:p>
          <a:p>
            <a:pPr algn="ctr"/>
            <a:endParaRPr lang="hi-IN" sz="1400" b="0" cap="none" spc="0" dirty="0" smtClean="0">
              <a:ln w="0"/>
              <a:solidFill>
                <a:schemeClr val="tx1"/>
              </a:solidFill>
              <a:effectLst>
                <a:outerShdw blurRad="38100" dist="19050" dir="2700000" algn="tl" rotWithShape="0">
                  <a:schemeClr val="dk1">
                    <a:alpha val="40000"/>
                  </a:schemeClr>
                </a:outerShdw>
              </a:effectLst>
            </a:endParaRPr>
          </a:p>
          <a:p>
            <a:pPr marL="228600" indent="-228600" algn="ctr">
              <a:buAutoNum type="arabicPeriod"/>
            </a:pPr>
            <a:r>
              <a:rPr lang="hi-IN" sz="1400" b="0" cap="none" spc="0" dirty="0" smtClean="0">
                <a:ln w="0"/>
                <a:solidFill>
                  <a:schemeClr val="tx1"/>
                </a:solidFill>
                <a:effectLst>
                  <a:outerShdw blurRad="38100" dist="19050" dir="2700000" algn="tl" rotWithShape="0">
                    <a:schemeClr val="dk1">
                      <a:alpha val="40000"/>
                    </a:schemeClr>
                  </a:outerShdw>
                </a:effectLst>
              </a:rPr>
              <a:t>न्यायाधीश लिण्डले (</a:t>
            </a:r>
            <a:r>
              <a:rPr lang="en-US" sz="1400" b="0" cap="none" spc="0" dirty="0" smtClean="0">
                <a:ln w="0"/>
                <a:solidFill>
                  <a:schemeClr val="tx1"/>
                </a:solidFill>
                <a:effectLst>
                  <a:outerShdw blurRad="38100" dist="19050" dir="2700000" algn="tl" rotWithShape="0">
                    <a:schemeClr val="dk1">
                      <a:alpha val="40000"/>
                    </a:schemeClr>
                  </a:outerShdw>
                </a:effectLst>
              </a:rPr>
              <a:t>Justice Lindley) </a:t>
            </a:r>
            <a:r>
              <a:rPr lang="hi-IN" sz="1400" b="0" cap="none" spc="0" dirty="0" smtClean="0">
                <a:ln w="0"/>
                <a:solidFill>
                  <a:schemeClr val="tx1"/>
                </a:solidFill>
                <a:effectLst>
                  <a:outerShdw blurRad="38100" dist="19050" dir="2700000" algn="tl" rotWithShape="0">
                    <a:schemeClr val="dk1">
                      <a:alpha val="40000"/>
                    </a:schemeClr>
                  </a:outerShdw>
                </a:effectLst>
              </a:rPr>
              <a:t>के अनुसार, "कम्पनी से आशय ऐसे व्यक्तियों के संघ से है</a:t>
            </a:r>
          </a:p>
          <a:p>
            <a:pPr algn="ctr"/>
            <a:r>
              <a:rPr lang="hi-IN" sz="1400" b="0" cap="none" spc="0" dirty="0" smtClean="0">
                <a:ln w="0"/>
                <a:solidFill>
                  <a:schemeClr val="tx1"/>
                </a:solidFill>
                <a:effectLst>
                  <a:outerShdw blurRad="38100" dist="19050" dir="2700000" algn="tl" rotWithShape="0">
                    <a:schemeClr val="dk1">
                      <a:alpha val="40000"/>
                    </a:schemeClr>
                  </a:outerShdw>
                </a:effectLst>
              </a:rPr>
              <a:t>जो किसी सामान्य उद्देश्य की प्राप्ति के लिए पूँजी एकत्रित करते हैं।“</a:t>
            </a:r>
          </a:p>
          <a:p>
            <a:pPr algn="ctr"/>
            <a:endParaRPr lang="hi-IN" sz="1400" b="0" cap="none" spc="0" dirty="0" smtClean="0">
              <a:ln w="0"/>
              <a:solidFill>
                <a:schemeClr val="tx1"/>
              </a:solidFill>
              <a:effectLst>
                <a:outerShdw blurRad="38100" dist="19050" dir="2700000" algn="tl" rotWithShape="0">
                  <a:schemeClr val="dk1">
                    <a:alpha val="40000"/>
                  </a:schemeClr>
                </a:outerShdw>
              </a:effectLst>
            </a:endParaRPr>
          </a:p>
          <a:p>
            <a:pPr algn="ctr"/>
            <a:r>
              <a:rPr lang="hi-IN" sz="1400" b="0" cap="none" spc="0" dirty="0" smtClean="0">
                <a:ln w="0"/>
                <a:solidFill>
                  <a:schemeClr val="tx1"/>
                </a:solidFill>
                <a:effectLst>
                  <a:outerShdw blurRad="38100" dist="19050" dir="2700000" algn="tl" rotWithShape="0">
                    <a:schemeClr val="dk1">
                      <a:alpha val="40000"/>
                    </a:schemeClr>
                  </a:outerShdw>
                </a:effectLst>
              </a:rPr>
              <a:t>2. एल. एच. हैने (</a:t>
            </a:r>
            <a:r>
              <a:rPr lang="en-US" sz="1400" b="0" cap="none" spc="0" dirty="0" smtClean="0">
                <a:ln w="0"/>
                <a:solidFill>
                  <a:schemeClr val="tx1"/>
                </a:solidFill>
                <a:effectLst>
                  <a:outerShdw blurRad="38100" dist="19050" dir="2700000" algn="tl" rotWithShape="0">
                    <a:schemeClr val="dk1">
                      <a:alpha val="40000"/>
                    </a:schemeClr>
                  </a:outerShdw>
                </a:effectLst>
              </a:rPr>
              <a:t>L. H. </a:t>
            </a:r>
            <a:r>
              <a:rPr lang="en-US" sz="1400" b="0" cap="none" spc="0" dirty="0" err="1" smtClean="0">
                <a:ln w="0"/>
                <a:solidFill>
                  <a:schemeClr val="tx1"/>
                </a:solidFill>
                <a:effectLst>
                  <a:outerShdw blurRad="38100" dist="19050" dir="2700000" algn="tl" rotWithShape="0">
                    <a:schemeClr val="dk1">
                      <a:alpha val="40000"/>
                    </a:schemeClr>
                  </a:outerShdw>
                </a:effectLst>
              </a:rPr>
              <a:t>Hanney</a:t>
            </a:r>
            <a:r>
              <a:rPr lang="en-US" sz="1400" b="0" cap="none" spc="0" dirty="0" smtClean="0">
                <a:ln w="0"/>
                <a:solidFill>
                  <a:schemeClr val="tx1"/>
                </a:solidFill>
                <a:effectLst>
                  <a:outerShdw blurRad="38100" dist="19050" dir="2700000" algn="tl" rotWithShape="0">
                    <a:schemeClr val="dk1">
                      <a:alpha val="40000"/>
                    </a:schemeClr>
                  </a:outerShdw>
                </a:effectLst>
              </a:rPr>
              <a:t>) </a:t>
            </a:r>
            <a:r>
              <a:rPr lang="hi-IN" sz="1400" b="0" cap="none" spc="0" dirty="0" smtClean="0">
                <a:ln w="0"/>
                <a:solidFill>
                  <a:schemeClr val="tx1"/>
                </a:solidFill>
                <a:effectLst>
                  <a:outerShdw blurRad="38100" dist="19050" dir="2700000" algn="tl" rotWithShape="0">
                    <a:schemeClr val="dk1">
                      <a:alpha val="40000"/>
                    </a:schemeClr>
                  </a:outerShdw>
                </a:effectLst>
              </a:rPr>
              <a:t>के अनुसार, "कम्पनी विधान द्वारा निर्मित एक कृत्रिम व्यक्ति है, </a:t>
            </a:r>
          </a:p>
          <a:p>
            <a:pPr algn="ctr"/>
            <a:r>
              <a:rPr lang="hi-IN" sz="1400" b="0" cap="none" spc="0" dirty="0" smtClean="0">
                <a:ln w="0"/>
                <a:solidFill>
                  <a:schemeClr val="tx1"/>
                </a:solidFill>
                <a:effectLst>
                  <a:outerShdw blurRad="38100" dist="19050" dir="2700000" algn="tl" rotWithShape="0">
                    <a:schemeClr val="dk1">
                      <a:alpha val="40000"/>
                    </a:schemeClr>
                  </a:outerShdw>
                </a:effectLst>
              </a:rPr>
              <a:t>जिसका उसके सदस्यों से पृथक् एवं स्थायी अस्तित्व होता है और जिसके पास सार्वमुद्रा होती है।</a:t>
            </a:r>
          </a:p>
          <a:p>
            <a:pPr algn="ctr"/>
            <a:endParaRPr lang="hi-IN" sz="1400" b="0" cap="none" spc="0" dirty="0" smtClean="0">
              <a:ln w="0"/>
              <a:solidFill>
                <a:schemeClr val="tx1"/>
              </a:solidFill>
              <a:effectLst>
                <a:outerShdw blurRad="38100" dist="19050" dir="2700000" algn="tl" rotWithShape="0">
                  <a:schemeClr val="dk1">
                    <a:alpha val="40000"/>
                  </a:schemeClr>
                </a:outerShdw>
              </a:effectLst>
            </a:endParaRPr>
          </a:p>
          <a:p>
            <a:pPr algn="ctr"/>
            <a:r>
              <a:rPr lang="hi-IN" sz="1400" b="0" cap="none" spc="0" dirty="0" smtClean="0">
                <a:ln w="0"/>
                <a:solidFill>
                  <a:schemeClr val="tx1"/>
                </a:solidFill>
                <a:effectLst>
                  <a:outerShdw blurRad="38100" dist="19050" dir="2700000" algn="tl" rotWithShape="0">
                    <a:schemeClr val="dk1">
                      <a:alpha val="40000"/>
                    </a:schemeClr>
                  </a:outerShdw>
                </a:effectLst>
              </a:rPr>
              <a:t>3. कम्पनी अधिनियम, 2013 की धारा 2 (20) के अनुसार, “कम्पनी का आशय ऐसी कम्पनी से है</a:t>
            </a:r>
          </a:p>
          <a:p>
            <a:pPr algn="ctr"/>
            <a:r>
              <a:rPr lang="hi-IN" sz="1400" b="0" cap="none" spc="0" dirty="0" smtClean="0">
                <a:ln w="0"/>
                <a:solidFill>
                  <a:schemeClr val="tx1"/>
                </a:solidFill>
                <a:effectLst>
                  <a:outerShdw blurRad="38100" dist="19050" dir="2700000" algn="tl" rotWithShape="0">
                    <a:schemeClr val="dk1">
                      <a:alpha val="40000"/>
                    </a:schemeClr>
                  </a:outerShdw>
                </a:effectLst>
              </a:rPr>
              <a:t> जिसका समामेलन या निगमन इस अधिनियम या किसी पूर्ववर्ती कम्पनी अधिनियम के अन्तर्गत हुआ है।"</a:t>
            </a:r>
            <a:endParaRPr lang="en-US" sz="1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5833037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2662" y="1538655"/>
            <a:ext cx="10119946" cy="4278094"/>
          </a:xfrm>
          <a:prstGeom prst="rect">
            <a:avLst/>
          </a:prstGeom>
          <a:noFill/>
        </p:spPr>
        <p:txBody>
          <a:bodyPr wrap="square" lIns="91440" tIns="45720" rIns="91440" bIns="45720">
            <a:spAutoFit/>
          </a:bodyPr>
          <a:lstStyle/>
          <a:p>
            <a:pPr algn="ctr"/>
            <a:r>
              <a:rPr lang="hi-IN" sz="1600" b="0" cap="none" spc="0" dirty="0" smtClean="0">
                <a:ln w="0"/>
                <a:solidFill>
                  <a:schemeClr val="tx1"/>
                </a:solidFill>
                <a:effectLst>
                  <a:outerShdw blurRad="38100" dist="19050" dir="2700000" algn="tl" rotWithShape="0">
                    <a:schemeClr val="dk1">
                      <a:alpha val="40000"/>
                    </a:schemeClr>
                  </a:outerShdw>
                </a:effectLst>
              </a:rPr>
              <a:t>प्रश्न 2. कंपनी क्या है?</a:t>
            </a:r>
          </a:p>
          <a:p>
            <a:pPr algn="ctr"/>
            <a:endParaRPr lang="hi-IN" sz="1600" b="0" cap="none" spc="0" dirty="0" smtClean="0">
              <a:ln w="0"/>
              <a:solidFill>
                <a:schemeClr val="tx1"/>
              </a:solidFill>
              <a:effectLst>
                <a:outerShdw blurRad="38100" dist="19050" dir="2700000" algn="tl" rotWithShape="0">
                  <a:schemeClr val="dk1">
                    <a:alpha val="40000"/>
                  </a:schemeClr>
                </a:outerShdw>
              </a:effectLst>
            </a:endParaRPr>
          </a:p>
          <a:p>
            <a:pPr algn="just">
              <a:lnSpc>
                <a:spcPct val="150000"/>
              </a:lnSpc>
            </a:pPr>
            <a:r>
              <a:rPr lang="hi-IN" sz="1600" b="0" cap="none" spc="0" dirty="0" smtClean="0">
                <a:ln w="0"/>
                <a:solidFill>
                  <a:schemeClr val="tx1"/>
                </a:solidFill>
                <a:effectLst>
                  <a:outerShdw blurRad="38100" dist="19050" dir="2700000" algn="tl" rotWithShape="0">
                    <a:schemeClr val="dk1">
                      <a:alpha val="40000"/>
                    </a:schemeClr>
                  </a:outerShdw>
                </a:effectLst>
              </a:rPr>
              <a:t>उत्तर - 	कंपनी एक कृत्रिम विधिक व्यक्ति (</a:t>
            </a:r>
            <a:r>
              <a:rPr lang="en-US" sz="1600" b="0" cap="none" spc="0" dirty="0" smtClean="0">
                <a:ln w="0"/>
                <a:solidFill>
                  <a:schemeClr val="tx1"/>
                </a:solidFill>
                <a:effectLst>
                  <a:outerShdw blurRad="38100" dist="19050" dir="2700000" algn="tl" rotWithShape="0">
                    <a:schemeClr val="dk1">
                      <a:alpha val="40000"/>
                    </a:schemeClr>
                  </a:outerShdw>
                </a:effectLst>
              </a:rPr>
              <a:t>Artificial Legal Person) </a:t>
            </a:r>
            <a:r>
              <a:rPr lang="hi-IN" sz="1600" b="0" cap="none" spc="0" dirty="0" smtClean="0">
                <a:ln w="0"/>
                <a:solidFill>
                  <a:schemeClr val="tx1"/>
                </a:solidFill>
                <a:effectLst>
                  <a:outerShdw blurRad="38100" dist="19050" dir="2700000" algn="tl" rotWithShape="0">
                    <a:schemeClr val="dk1">
                      <a:alpha val="40000"/>
                    </a:schemeClr>
                  </a:outerShdw>
                </a:effectLst>
              </a:rPr>
              <a:t>है जिसे विधि द्वारा निर्मित किया जाता है </a:t>
            </a:r>
          </a:p>
          <a:p>
            <a:pPr algn="just">
              <a:lnSpc>
                <a:spcPct val="150000"/>
              </a:lnSpc>
            </a:pPr>
            <a:r>
              <a:rPr lang="hi-IN" sz="1600" dirty="0">
                <a:ln w="0"/>
                <a:effectLst>
                  <a:outerShdw blurRad="38100" dist="19050" dir="2700000" algn="tl" rotWithShape="0">
                    <a:schemeClr val="dk1">
                      <a:alpha val="40000"/>
                    </a:schemeClr>
                  </a:outerShdw>
                </a:effectLst>
              </a:rPr>
              <a:t>	</a:t>
            </a:r>
            <a:r>
              <a:rPr lang="hi-IN" sz="1600" b="0" cap="none" spc="0" dirty="0" smtClean="0">
                <a:ln w="0"/>
                <a:solidFill>
                  <a:schemeClr val="tx1"/>
                </a:solidFill>
                <a:effectLst>
                  <a:outerShdw blurRad="38100" dist="19050" dir="2700000" algn="tl" rotWithShape="0">
                    <a:schemeClr val="dk1">
                      <a:alpha val="40000"/>
                    </a:schemeClr>
                  </a:outerShdw>
                </a:effectLst>
              </a:rPr>
              <a:t>और जो स्वतंत्र वैधानिक अस्तित्व रखती है।</a:t>
            </a:r>
          </a:p>
          <a:p>
            <a:pPr algn="just">
              <a:lnSpc>
                <a:spcPct val="150000"/>
              </a:lnSpc>
            </a:pPr>
            <a:endParaRPr lang="hi-IN" sz="1600" b="0" cap="none" spc="0" dirty="0" smtClean="0">
              <a:ln w="0"/>
              <a:solidFill>
                <a:schemeClr val="tx1"/>
              </a:solidFill>
              <a:effectLst>
                <a:outerShdw blurRad="38100" dist="19050" dir="2700000" algn="tl" rotWithShape="0">
                  <a:schemeClr val="dk1">
                    <a:alpha val="40000"/>
                  </a:schemeClr>
                </a:outerShdw>
              </a:effectLst>
            </a:endParaRPr>
          </a:p>
          <a:p>
            <a:pPr algn="just">
              <a:lnSpc>
                <a:spcPct val="150000"/>
              </a:lnSpc>
            </a:pPr>
            <a:r>
              <a:rPr lang="hi-IN" sz="1600" b="0" cap="none" spc="0" dirty="0" smtClean="0">
                <a:ln w="0"/>
                <a:solidFill>
                  <a:schemeClr val="tx1"/>
                </a:solidFill>
                <a:effectLst>
                  <a:outerShdw blurRad="38100" dist="19050" dir="2700000" algn="tl" rotWithShape="0">
                    <a:schemeClr val="dk1">
                      <a:alpha val="40000"/>
                    </a:schemeClr>
                  </a:outerShdw>
                </a:effectLst>
              </a:rPr>
              <a:t> 	यह अपने सदस्यों (शेयरधारकों) से भिन्न होती है और अपने नाम से संपत्ति खरीद-बेच सकती है, </a:t>
            </a:r>
          </a:p>
          <a:p>
            <a:pPr algn="just">
              <a:lnSpc>
                <a:spcPct val="150000"/>
              </a:lnSpc>
            </a:pPr>
            <a:r>
              <a:rPr lang="hi-IN" sz="1600" b="0" cap="none" spc="0" dirty="0" smtClean="0">
                <a:ln w="0"/>
                <a:solidFill>
                  <a:schemeClr val="tx1"/>
                </a:solidFill>
                <a:effectLst>
                  <a:outerShdw blurRad="38100" dist="19050" dir="2700000" algn="tl" rotWithShape="0">
                    <a:schemeClr val="dk1">
                      <a:alpha val="40000"/>
                    </a:schemeClr>
                  </a:outerShdw>
                </a:effectLst>
              </a:rPr>
              <a:t>	अनुबंध कर सकती है तथा न्यायालय में मुकदमा दायर कर सकती है। भारतीय कंपनी अधिनियम, 2013 की 	धारा 2 (20) के अनुसार, "कंपनी वह संस्था है जो इस अधिनियम अथवा किसी पूर्ववर्ती अधिनियम के 	अंतर्गत निगमित की गई हो।" हेनरी मैन के अनुसार- "कंपनी एक कृत्रिम व्यक्ति है जिसे विधि द्वारा अधिकार 	प्राप्त है और जिसका एक पृथक अस्तित्व होता है।” कंपनी की विशेषताएँ जैसे सीमित दायित्व, स्थायित्व, 	पृथक अस्तित्व एवं स्थानांतरणीय शेयर इसे साझेदारी और व्यक्तिगत व्यवसाय से अलग बनाते हैं। यह 	संगठन प्रायः बड़े पैमाने पर पूँजी एकत्र करने और जोखिम सीमित करने हेतु अपनाया जाता है।</a:t>
            </a:r>
            <a:endParaRPr lang="en-US" sz="16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8059500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5958782" y="2967335"/>
            <a:ext cx="274434" cy="307777"/>
          </a:xfrm>
          <a:prstGeom prst="rect">
            <a:avLst/>
          </a:prstGeom>
          <a:noFill/>
        </p:spPr>
        <p:txBody>
          <a:bodyPr wrap="none" lIns="91440" tIns="45720" rIns="91440" bIns="45720">
            <a:spAutoFit/>
          </a:bodyPr>
          <a:lstStyle/>
          <a:p>
            <a:pPr algn="ctr"/>
            <a:r>
              <a:rPr lang="hi-IN" sz="1400" b="0" cap="none" spc="0" dirty="0" smtClean="0">
                <a:ln w="0"/>
                <a:solidFill>
                  <a:schemeClr val="tx1"/>
                </a:solidFill>
                <a:effectLst>
                  <a:outerShdw blurRad="38100" dist="19050" dir="2700000" algn="tl" rotWithShape="0">
                    <a:schemeClr val="dk1">
                      <a:alpha val="40000"/>
                    </a:schemeClr>
                  </a:outerShdw>
                </a:effectLst>
              </a:rPr>
              <a:t> </a:t>
            </a:r>
            <a:endParaRPr lang="en-US" sz="1400" b="0" cap="none" spc="0" dirty="0">
              <a:ln w="0"/>
              <a:solidFill>
                <a:schemeClr val="tx1"/>
              </a:solidFill>
              <a:effectLst>
                <a:outerShdw blurRad="38100" dist="19050" dir="2700000" algn="tl" rotWithShape="0">
                  <a:schemeClr val="dk1">
                    <a:alpha val="40000"/>
                  </a:schemeClr>
                </a:outerShdw>
              </a:effectLst>
            </a:endParaRPr>
          </a:p>
        </p:txBody>
      </p:sp>
      <p:sp>
        <p:nvSpPr>
          <p:cNvPr id="2" name="Rectangle 1"/>
          <p:cNvSpPr/>
          <p:nvPr/>
        </p:nvSpPr>
        <p:spPr>
          <a:xfrm>
            <a:off x="1994826" y="1075980"/>
            <a:ext cx="9426548" cy="4278094"/>
          </a:xfrm>
          <a:prstGeom prst="rect">
            <a:avLst/>
          </a:prstGeom>
          <a:noFill/>
        </p:spPr>
        <p:txBody>
          <a:bodyPr wrap="square" lIns="91440" tIns="45720" rIns="91440" bIns="45720">
            <a:spAutoFit/>
          </a:bodyPr>
          <a:lstStyle/>
          <a:p>
            <a:pPr algn="ctr"/>
            <a:r>
              <a:rPr lang="hi-IN" sz="1600" b="1" dirty="0" smtClean="0">
                <a:ln w="0"/>
                <a:effectLst>
                  <a:outerShdw blurRad="38100" dist="25400" dir="5400000" algn="ctr" rotWithShape="0">
                    <a:srgbClr val="6E747A">
                      <a:alpha val="43000"/>
                    </a:srgbClr>
                  </a:outerShdw>
                </a:effectLst>
              </a:rPr>
              <a:t>प्रश्न 3. </a:t>
            </a:r>
            <a:r>
              <a:rPr lang="hi-IN" sz="1600" b="1" dirty="0">
                <a:ln w="0"/>
                <a:effectLst>
                  <a:outerShdw blurRad="38100" dist="25400" dir="5400000" algn="ctr" rotWithShape="0">
                    <a:srgbClr val="6E747A">
                      <a:alpha val="43000"/>
                    </a:srgbClr>
                  </a:outerShdw>
                </a:effectLst>
              </a:rPr>
              <a:t>कंपनी की दो प्रमुख विशेषताएँ </a:t>
            </a:r>
          </a:p>
          <a:p>
            <a:pPr algn="ctr"/>
            <a:endParaRPr lang="hi-IN" sz="1600" b="1" dirty="0" smtClean="0">
              <a:ln w="0"/>
              <a:effectLst>
                <a:outerShdw blurRad="38100" dist="25400" dir="5400000" algn="ctr" rotWithShape="0">
                  <a:srgbClr val="6E747A">
                    <a:alpha val="43000"/>
                  </a:srgbClr>
                </a:outerShdw>
              </a:effectLst>
            </a:endParaRPr>
          </a:p>
          <a:p>
            <a:pPr algn="just">
              <a:lnSpc>
                <a:spcPct val="150000"/>
              </a:lnSpc>
            </a:pPr>
            <a:endParaRPr lang="hi-IN" sz="1600" b="1" dirty="0">
              <a:ln w="0"/>
              <a:effectLst>
                <a:outerShdw blurRad="38100" dist="25400" dir="5400000" algn="ctr" rotWithShape="0">
                  <a:srgbClr val="6E747A">
                    <a:alpha val="43000"/>
                  </a:srgbClr>
                </a:outerShdw>
              </a:effectLst>
            </a:endParaRPr>
          </a:p>
          <a:p>
            <a:pPr algn="just">
              <a:lnSpc>
                <a:spcPct val="150000"/>
              </a:lnSpc>
            </a:pPr>
            <a:r>
              <a:rPr lang="hi-IN" sz="1600" dirty="0" smtClean="0">
                <a:ln w="0"/>
                <a:effectLst>
                  <a:outerShdw blurRad="38100" dist="25400" dir="5400000" algn="ctr" rotWithShape="0">
                    <a:srgbClr val="6E747A">
                      <a:alpha val="43000"/>
                    </a:srgbClr>
                  </a:outerShdw>
                </a:effectLst>
              </a:rPr>
              <a:t>उत्तर </a:t>
            </a:r>
            <a:r>
              <a:rPr lang="hi-IN" sz="1600" dirty="0">
                <a:ln w="0"/>
                <a:effectLst>
                  <a:outerShdw blurRad="38100" dist="25400" dir="5400000" algn="ctr" rotWithShape="0">
                    <a:srgbClr val="6E747A">
                      <a:alpha val="43000"/>
                    </a:srgbClr>
                  </a:outerShdw>
                </a:effectLst>
              </a:rPr>
              <a:t>- कंपनी की अनेक विशेषताएँ होती हैं, जिनमें से दो प्रमुख निम्नलिखित </a:t>
            </a:r>
            <a:r>
              <a:rPr lang="hi-IN" sz="1600" dirty="0" smtClean="0">
                <a:ln w="0"/>
                <a:effectLst>
                  <a:outerShdw blurRad="38100" dist="25400" dir="5400000" algn="ctr" rotWithShape="0">
                    <a:srgbClr val="6E747A">
                      <a:alpha val="43000"/>
                    </a:srgbClr>
                  </a:outerShdw>
                </a:effectLst>
              </a:rPr>
              <a:t>हैं-</a:t>
            </a:r>
          </a:p>
          <a:p>
            <a:pPr algn="just">
              <a:lnSpc>
                <a:spcPct val="150000"/>
              </a:lnSpc>
            </a:pPr>
            <a:endParaRPr lang="hi-IN" sz="1600" dirty="0">
              <a:ln w="0"/>
              <a:effectLst>
                <a:outerShdw blurRad="38100" dist="25400" dir="5400000" algn="ctr" rotWithShape="0">
                  <a:srgbClr val="6E747A">
                    <a:alpha val="43000"/>
                  </a:srgbClr>
                </a:outerShdw>
              </a:effectLst>
            </a:endParaRPr>
          </a:p>
          <a:p>
            <a:pPr algn="ctr">
              <a:lnSpc>
                <a:spcPct val="150000"/>
              </a:lnSpc>
            </a:pPr>
            <a:r>
              <a:rPr lang="hi-IN" sz="1600" dirty="0" smtClean="0">
                <a:ln w="0"/>
                <a:effectLst>
                  <a:outerShdw blurRad="38100" dist="25400" dir="5400000" algn="ctr" rotWithShape="0">
                    <a:srgbClr val="6E747A">
                      <a:alpha val="43000"/>
                    </a:srgbClr>
                  </a:outerShdw>
                </a:effectLst>
              </a:rPr>
              <a:t>1. </a:t>
            </a:r>
            <a:r>
              <a:rPr lang="hi-IN" sz="1600" b="1" u="sng" dirty="0" smtClean="0">
                <a:ln w="0"/>
                <a:effectLst>
                  <a:outerShdw blurRad="38100" dist="25400" dir="5400000" algn="ctr" rotWithShape="0">
                    <a:srgbClr val="6E747A">
                      <a:alpha val="43000"/>
                    </a:srgbClr>
                  </a:outerShdw>
                </a:effectLst>
              </a:rPr>
              <a:t>पृथक </a:t>
            </a:r>
            <a:r>
              <a:rPr lang="hi-IN" sz="1600" b="1" u="sng" dirty="0">
                <a:ln w="0"/>
                <a:effectLst>
                  <a:outerShdw blurRad="38100" dist="25400" dir="5400000" algn="ctr" rotWithShape="0">
                    <a:srgbClr val="6E747A">
                      <a:alpha val="43000"/>
                    </a:srgbClr>
                  </a:outerShdw>
                </a:effectLst>
              </a:rPr>
              <a:t>वैधानिक अस्तित्व </a:t>
            </a:r>
            <a:r>
              <a:rPr lang="hi-IN" sz="1600" dirty="0">
                <a:ln w="0"/>
                <a:effectLst>
                  <a:outerShdw blurRad="38100" dist="25400" dir="5400000" algn="ctr" rotWithShape="0">
                    <a:srgbClr val="6E747A">
                      <a:alpha val="43000"/>
                    </a:srgbClr>
                  </a:outerShdw>
                </a:effectLst>
              </a:rPr>
              <a:t>(</a:t>
            </a:r>
            <a:r>
              <a:rPr lang="en-US" sz="1600" dirty="0">
                <a:ln w="0"/>
                <a:effectLst>
                  <a:outerShdw blurRad="38100" dist="25400" dir="5400000" algn="ctr" rotWithShape="0">
                    <a:srgbClr val="6E747A">
                      <a:alpha val="43000"/>
                    </a:srgbClr>
                  </a:outerShdw>
                </a:effectLst>
              </a:rPr>
              <a:t>Separate Legal Entity) - </a:t>
            </a:r>
            <a:r>
              <a:rPr lang="hi-IN" sz="1600" dirty="0">
                <a:ln w="0"/>
                <a:effectLst>
                  <a:outerShdw blurRad="38100" dist="25400" dir="5400000" algn="ctr" rotWithShape="0">
                    <a:srgbClr val="6E747A">
                      <a:alpha val="43000"/>
                    </a:srgbClr>
                  </a:outerShdw>
                </a:effectLst>
              </a:rPr>
              <a:t>कंपनी का अपना स्वतंत्र कानूनी </a:t>
            </a:r>
            <a:r>
              <a:rPr lang="hi-IN" sz="1600" dirty="0" smtClean="0">
                <a:ln w="0"/>
                <a:effectLst>
                  <a:outerShdw blurRad="38100" dist="25400" dir="5400000" algn="ctr" rotWithShape="0">
                    <a:srgbClr val="6E747A">
                      <a:alpha val="43000"/>
                    </a:srgbClr>
                  </a:outerShdw>
                </a:effectLst>
              </a:rPr>
              <a:t>अस्तित्व होता है, </a:t>
            </a:r>
          </a:p>
          <a:p>
            <a:pPr algn="ctr">
              <a:lnSpc>
                <a:spcPct val="150000"/>
              </a:lnSpc>
            </a:pPr>
            <a:r>
              <a:rPr lang="hi-IN" sz="1600" dirty="0" smtClean="0">
                <a:ln w="0"/>
                <a:effectLst>
                  <a:outerShdw blurRad="38100" dist="25400" dir="5400000" algn="ctr" rotWithShape="0">
                    <a:srgbClr val="6E747A">
                      <a:alpha val="43000"/>
                    </a:srgbClr>
                  </a:outerShdw>
                </a:effectLst>
              </a:rPr>
              <a:t>जो </a:t>
            </a:r>
            <a:r>
              <a:rPr lang="hi-IN" sz="1600" dirty="0">
                <a:ln w="0"/>
                <a:effectLst>
                  <a:outerShdw blurRad="38100" dist="25400" dir="5400000" algn="ctr" rotWithShape="0">
                    <a:srgbClr val="6E747A">
                      <a:alpha val="43000"/>
                    </a:srgbClr>
                  </a:outerShdw>
                </a:effectLst>
              </a:rPr>
              <a:t>उसके सदस्यों से भिन्न होता है। यह अपने नाम से संपत्ति खरीद सकती है, </a:t>
            </a:r>
            <a:r>
              <a:rPr lang="hi-IN" sz="1600" dirty="0" smtClean="0">
                <a:ln w="0"/>
                <a:effectLst>
                  <a:outerShdw blurRad="38100" dist="25400" dir="5400000" algn="ctr" rotWithShape="0">
                    <a:srgbClr val="6E747A">
                      <a:alpha val="43000"/>
                    </a:srgbClr>
                  </a:outerShdw>
                </a:effectLst>
              </a:rPr>
              <a:t>अनुबंध कर सकती </a:t>
            </a:r>
            <a:r>
              <a:rPr lang="hi-IN" sz="1600" dirty="0">
                <a:ln w="0"/>
                <a:effectLst>
                  <a:outerShdw blurRad="38100" dist="25400" dir="5400000" algn="ctr" rotWithShape="0">
                    <a:srgbClr val="6E747A">
                      <a:alpha val="43000"/>
                    </a:srgbClr>
                  </a:outerShdw>
                </a:effectLst>
              </a:rPr>
              <a:t>है </a:t>
            </a:r>
            <a:endParaRPr lang="hi-IN" sz="1600" dirty="0" smtClean="0">
              <a:ln w="0"/>
              <a:effectLst>
                <a:outerShdw blurRad="38100" dist="25400" dir="5400000" algn="ctr" rotWithShape="0">
                  <a:srgbClr val="6E747A">
                    <a:alpha val="43000"/>
                  </a:srgbClr>
                </a:outerShdw>
              </a:effectLst>
            </a:endParaRPr>
          </a:p>
          <a:p>
            <a:pPr algn="ctr">
              <a:lnSpc>
                <a:spcPct val="150000"/>
              </a:lnSpc>
            </a:pPr>
            <a:r>
              <a:rPr lang="hi-IN" sz="1600" dirty="0" smtClean="0">
                <a:ln w="0"/>
                <a:effectLst>
                  <a:outerShdw blurRad="38100" dist="25400" dir="5400000" algn="ctr" rotWithShape="0">
                    <a:srgbClr val="6E747A">
                      <a:alpha val="43000"/>
                    </a:srgbClr>
                  </a:outerShdw>
                </a:effectLst>
              </a:rPr>
              <a:t>और न्यायालय </a:t>
            </a:r>
            <a:r>
              <a:rPr lang="hi-IN" sz="1600" dirty="0">
                <a:ln w="0"/>
                <a:effectLst>
                  <a:outerShdw blurRad="38100" dist="25400" dir="5400000" algn="ctr" rotWithShape="0">
                    <a:srgbClr val="6E747A">
                      <a:alpha val="43000"/>
                    </a:srgbClr>
                  </a:outerShdw>
                </a:effectLst>
              </a:rPr>
              <a:t>में </a:t>
            </a:r>
            <a:r>
              <a:rPr lang="hi-IN" sz="1600" dirty="0" smtClean="0">
                <a:ln w="0"/>
                <a:effectLst>
                  <a:outerShdw blurRad="38100" dist="25400" dir="5400000" algn="ctr" rotWithShape="0">
                    <a:srgbClr val="6E747A">
                      <a:alpha val="43000"/>
                    </a:srgbClr>
                  </a:outerShdw>
                </a:effectLst>
              </a:rPr>
              <a:t>मुकदमा </a:t>
            </a:r>
            <a:r>
              <a:rPr lang="hi-IN" sz="1600" dirty="0">
                <a:ln w="0"/>
                <a:effectLst>
                  <a:outerShdw blurRad="38100" dist="25400" dir="5400000" algn="ctr" rotWithShape="0">
                    <a:srgbClr val="6E747A">
                      <a:alpha val="43000"/>
                    </a:srgbClr>
                  </a:outerShdw>
                </a:effectLst>
              </a:rPr>
              <a:t>कर या झेल सकती है। यह विशेषता कंपनी को एक स्वतन्त्र इकाई बनाती है</a:t>
            </a:r>
            <a:r>
              <a:rPr lang="hi-IN" sz="1600" dirty="0" smtClean="0">
                <a:ln w="0"/>
                <a:effectLst>
                  <a:outerShdw blurRad="38100" dist="25400" dir="5400000" algn="ctr" rotWithShape="0">
                    <a:srgbClr val="6E747A">
                      <a:alpha val="43000"/>
                    </a:srgbClr>
                  </a:outerShdw>
                </a:effectLst>
              </a:rPr>
              <a:t>।</a:t>
            </a:r>
          </a:p>
          <a:p>
            <a:pPr algn="just">
              <a:lnSpc>
                <a:spcPct val="150000"/>
              </a:lnSpc>
            </a:pPr>
            <a:r>
              <a:rPr lang="hi-IN" sz="1600" dirty="0">
                <a:ln w="0"/>
                <a:effectLst>
                  <a:outerShdw blurRad="38100" dist="25400" dir="5400000" algn="ctr" rotWithShape="0">
                    <a:srgbClr val="6E747A">
                      <a:alpha val="43000"/>
                    </a:srgbClr>
                  </a:outerShdw>
                </a:effectLst>
              </a:rPr>
              <a:t>	</a:t>
            </a:r>
            <a:endParaRPr lang="hi-IN" sz="1600" dirty="0" smtClean="0">
              <a:ln w="0"/>
              <a:effectLst>
                <a:outerShdw blurRad="38100" dist="25400" dir="5400000" algn="ctr" rotWithShape="0">
                  <a:srgbClr val="6E747A">
                    <a:alpha val="43000"/>
                  </a:srgbClr>
                </a:outerShdw>
              </a:effectLst>
            </a:endParaRPr>
          </a:p>
          <a:p>
            <a:pPr algn="just">
              <a:lnSpc>
                <a:spcPct val="150000"/>
              </a:lnSpc>
            </a:pPr>
            <a:r>
              <a:rPr lang="hi-IN" sz="1600" dirty="0" smtClean="0">
                <a:ln w="0"/>
                <a:effectLst>
                  <a:outerShdw blurRad="38100" dist="25400" dir="5400000" algn="ctr" rotWithShape="0">
                    <a:srgbClr val="6E747A">
                      <a:alpha val="43000"/>
                    </a:srgbClr>
                  </a:outerShdw>
                </a:effectLst>
              </a:rPr>
              <a:t>2</a:t>
            </a:r>
            <a:r>
              <a:rPr lang="hi-IN" sz="1600" dirty="0">
                <a:ln w="0"/>
                <a:effectLst>
                  <a:outerShdw blurRad="38100" dist="25400" dir="5400000" algn="ctr" rotWithShape="0">
                    <a:srgbClr val="6E747A">
                      <a:alpha val="43000"/>
                    </a:srgbClr>
                  </a:outerShdw>
                </a:effectLst>
              </a:rPr>
              <a:t>. </a:t>
            </a:r>
            <a:r>
              <a:rPr lang="hi-IN" sz="1600" b="1" u="sng" dirty="0" smtClean="0">
                <a:ln w="0"/>
                <a:effectLst>
                  <a:outerShdw blurRad="38100" dist="25400" dir="5400000" algn="ctr" rotWithShape="0">
                    <a:srgbClr val="6E747A">
                      <a:alpha val="43000"/>
                    </a:srgbClr>
                  </a:outerShdw>
                </a:effectLst>
              </a:rPr>
              <a:t>सीमित दायित्व </a:t>
            </a:r>
            <a:r>
              <a:rPr lang="hi-IN" sz="1600" dirty="0" smtClean="0">
                <a:ln w="0"/>
                <a:effectLst>
                  <a:outerShdw blurRad="38100" dist="25400" dir="5400000" algn="ctr" rotWithShape="0">
                    <a:srgbClr val="6E747A">
                      <a:alpha val="43000"/>
                    </a:srgbClr>
                  </a:outerShdw>
                </a:effectLst>
              </a:rPr>
              <a:t>(</a:t>
            </a:r>
            <a:r>
              <a:rPr lang="en-US" sz="1600" dirty="0">
                <a:ln w="0"/>
                <a:effectLst>
                  <a:outerShdw blurRad="38100" dist="25400" dir="5400000" algn="ctr" rotWithShape="0">
                    <a:srgbClr val="6E747A">
                      <a:alpha val="43000"/>
                    </a:srgbClr>
                  </a:outerShdw>
                </a:effectLst>
              </a:rPr>
              <a:t>Limited Liability) - </a:t>
            </a:r>
            <a:r>
              <a:rPr lang="hi-IN" sz="1600" dirty="0">
                <a:ln w="0"/>
                <a:effectLst>
                  <a:outerShdw blurRad="38100" dist="25400" dir="5400000" algn="ctr" rotWithShape="0">
                    <a:srgbClr val="6E747A">
                      <a:alpha val="43000"/>
                    </a:srgbClr>
                  </a:outerShdw>
                </a:effectLst>
              </a:rPr>
              <a:t>कंपनी के सदस्यों की देनदारी केवल उनके द्वारा निवेश </a:t>
            </a:r>
            <a:r>
              <a:rPr lang="hi-IN" sz="1600" dirty="0" smtClean="0">
                <a:ln w="0"/>
                <a:effectLst>
                  <a:outerShdw blurRad="38100" dist="25400" dir="5400000" algn="ctr" rotWithShape="0">
                    <a:srgbClr val="6E747A">
                      <a:alpha val="43000"/>
                    </a:srgbClr>
                  </a:outerShdw>
                </a:effectLst>
              </a:rPr>
              <a:t>की </a:t>
            </a:r>
            <a:r>
              <a:rPr lang="hi-IN" sz="1600" dirty="0">
                <a:ln w="0"/>
                <a:effectLst>
                  <a:outerShdw blurRad="38100" dist="25400" dir="5400000" algn="ctr" rotWithShape="0">
                    <a:srgbClr val="6E747A">
                      <a:alpha val="43000"/>
                    </a:srgbClr>
                  </a:outerShdw>
                </a:effectLst>
              </a:rPr>
              <a:t>गई राशि तक सीमित होती है</a:t>
            </a:r>
            <a:r>
              <a:rPr lang="hi-IN" sz="1600" dirty="0" smtClean="0">
                <a:ln w="0"/>
                <a:effectLst>
                  <a:outerShdw blurRad="38100" dist="25400" dir="5400000" algn="ctr" rotWithShape="0">
                    <a:srgbClr val="6E747A">
                      <a:alpha val="43000"/>
                    </a:srgbClr>
                  </a:outerShdw>
                </a:effectLst>
              </a:rPr>
              <a:t>। यदि </a:t>
            </a:r>
            <a:r>
              <a:rPr lang="hi-IN" sz="1600" dirty="0">
                <a:ln w="0"/>
                <a:effectLst>
                  <a:outerShdw blurRad="38100" dist="25400" dir="5400000" algn="ctr" rotWithShape="0">
                    <a:srgbClr val="6E747A">
                      <a:alpha val="43000"/>
                    </a:srgbClr>
                  </a:outerShdw>
                </a:effectLst>
              </a:rPr>
              <a:t>कंपनी को घाटा होता है </a:t>
            </a:r>
            <a:r>
              <a:rPr lang="hi-IN" sz="1600" dirty="0" smtClean="0">
                <a:ln w="0"/>
                <a:effectLst>
                  <a:outerShdw blurRad="38100" dist="25400" dir="5400000" algn="ctr" rotWithShape="0">
                    <a:srgbClr val="6E747A">
                      <a:alpha val="43000"/>
                    </a:srgbClr>
                  </a:outerShdw>
                </a:effectLst>
              </a:rPr>
              <a:t>या </a:t>
            </a:r>
            <a:r>
              <a:rPr lang="hi-IN" sz="1600" dirty="0">
                <a:ln w="0"/>
                <a:effectLst>
                  <a:outerShdw blurRad="38100" dist="25400" dir="5400000" algn="ctr" rotWithShape="0">
                    <a:srgbClr val="6E747A">
                      <a:alpha val="43000"/>
                    </a:srgbClr>
                  </a:outerShdw>
                </a:effectLst>
              </a:rPr>
              <a:t>वह ऋण चुकाने में असमर्थ होती </a:t>
            </a:r>
            <a:r>
              <a:rPr lang="hi-IN" sz="1600" dirty="0" smtClean="0">
                <a:ln w="0"/>
                <a:effectLst>
                  <a:outerShdw blurRad="38100" dist="25400" dir="5400000" algn="ctr" rotWithShape="0">
                    <a:srgbClr val="6E747A">
                      <a:alpha val="43000"/>
                    </a:srgbClr>
                  </a:outerShdw>
                </a:effectLst>
              </a:rPr>
              <a:t>है,</a:t>
            </a:r>
          </a:p>
          <a:p>
            <a:pPr algn="just">
              <a:lnSpc>
                <a:spcPct val="150000"/>
              </a:lnSpc>
            </a:pPr>
            <a:r>
              <a:rPr lang="hi-IN" sz="1600" dirty="0" smtClean="0">
                <a:ln w="0"/>
                <a:effectLst>
                  <a:outerShdw blurRad="38100" dist="25400" dir="5400000" algn="ctr" rotWithShape="0">
                    <a:srgbClr val="6E747A">
                      <a:alpha val="43000"/>
                    </a:srgbClr>
                  </a:outerShdw>
                </a:effectLst>
              </a:rPr>
              <a:t>तो शेयरधारकों की व्यक्तिगत संपत्ति से कोई दावा नहीं किया जा सकता।</a:t>
            </a:r>
            <a:endParaRPr lang="en-US" sz="1600" b="0" cap="none" spc="0" dirty="0">
              <a:ln w="0"/>
              <a:effectLst>
                <a:outerShdw blurRad="38100" dist="25400" dir="5400000" algn="ctr" rotWithShape="0">
                  <a:srgbClr val="6E747A">
                    <a:alpha val="43000"/>
                  </a:srgbClr>
                </a:outerShdw>
              </a:effectLst>
            </a:endParaRPr>
          </a:p>
        </p:txBody>
      </p:sp>
      <p:sp>
        <p:nvSpPr>
          <p:cNvPr id="18" name="TextBox 17"/>
          <p:cNvSpPr txBox="1"/>
          <p:nvPr/>
        </p:nvSpPr>
        <p:spPr>
          <a:xfrm>
            <a:off x="3525715" y="1248508"/>
            <a:ext cx="184731" cy="307777"/>
          </a:xfrm>
          <a:prstGeom prst="rect">
            <a:avLst/>
          </a:prstGeom>
          <a:noFill/>
        </p:spPr>
        <p:txBody>
          <a:bodyPr wrap="none" rtlCol="0">
            <a:spAutoFit/>
          </a:bodyPr>
          <a:lstStyle/>
          <a:p>
            <a:endParaRPr lang="en-US" sz="1400" dirty="0"/>
          </a:p>
        </p:txBody>
      </p:sp>
    </p:spTree>
    <p:extLst>
      <p:ext uri="{BB962C8B-B14F-4D97-AF65-F5344CB8AC3E}">
        <p14:creationId xmlns:p14="http://schemas.microsoft.com/office/powerpoint/2010/main" val="39253801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09291" y="1613125"/>
            <a:ext cx="10981425" cy="4770537"/>
          </a:xfrm>
          <a:prstGeom prst="rect">
            <a:avLst/>
          </a:prstGeom>
          <a:noFill/>
        </p:spPr>
        <p:txBody>
          <a:bodyPr wrap="square" lIns="91440" tIns="45720" rIns="91440" bIns="45720">
            <a:spAutoFit/>
          </a:bodyPr>
          <a:lstStyle/>
          <a:p>
            <a:pPr algn="ctr"/>
            <a:r>
              <a:rPr lang="hi-IN" sz="1600" b="1" dirty="0" smtClean="0">
                <a:ln w="0"/>
                <a:effectLst>
                  <a:outerShdw blurRad="38100" dist="19050" dir="2700000" algn="tl" rotWithShape="0">
                    <a:schemeClr val="dk1">
                      <a:alpha val="40000"/>
                    </a:schemeClr>
                  </a:outerShdw>
                </a:effectLst>
              </a:rPr>
              <a:t>प्रश्न 4 .कंपनी </a:t>
            </a:r>
            <a:r>
              <a:rPr lang="hi-IN" sz="1600" b="1" dirty="0">
                <a:ln w="0"/>
                <a:effectLst>
                  <a:outerShdw blurRad="38100" dist="19050" dir="2700000" algn="tl" rotWithShape="0">
                    <a:schemeClr val="dk1">
                      <a:alpha val="40000"/>
                    </a:schemeClr>
                  </a:outerShdw>
                </a:effectLst>
              </a:rPr>
              <a:t>की दो सीमाएँ बताइए</a:t>
            </a:r>
            <a:r>
              <a:rPr lang="hi-IN" sz="1600" b="1" dirty="0" smtClean="0">
                <a:ln w="0"/>
                <a:effectLst>
                  <a:outerShdw blurRad="38100" dist="19050" dir="2700000" algn="tl" rotWithShape="0">
                    <a:schemeClr val="dk1">
                      <a:alpha val="40000"/>
                    </a:schemeClr>
                  </a:outerShdw>
                </a:effectLst>
              </a:rPr>
              <a:t>।</a:t>
            </a:r>
          </a:p>
          <a:p>
            <a:pPr algn="ctr">
              <a:lnSpc>
                <a:spcPct val="150000"/>
              </a:lnSpc>
            </a:pPr>
            <a:endParaRPr lang="hi-IN" sz="1600" dirty="0">
              <a:ln w="0"/>
              <a:effectLst>
                <a:outerShdw blurRad="38100" dist="19050" dir="2700000" algn="tl" rotWithShape="0">
                  <a:schemeClr val="dk1">
                    <a:alpha val="40000"/>
                  </a:schemeClr>
                </a:outerShdw>
              </a:effectLst>
            </a:endParaRPr>
          </a:p>
          <a:p>
            <a:pPr algn="ctr">
              <a:lnSpc>
                <a:spcPct val="150000"/>
              </a:lnSpc>
            </a:pPr>
            <a:r>
              <a:rPr lang="hi-IN" sz="1600" dirty="0">
                <a:ln w="0"/>
                <a:effectLst>
                  <a:outerShdw blurRad="38100" dist="19050" dir="2700000" algn="tl" rotWithShape="0">
                    <a:schemeClr val="dk1">
                      <a:alpha val="40000"/>
                    </a:schemeClr>
                  </a:outerShdw>
                </a:effectLst>
              </a:rPr>
              <a:t>उत्तर- यद्यपि कंपनी अनेक लाभ प्रदान करती है, लेकिन इसके कुछ सीमाएँ भी होती हैं। दो प्रमुख सीमाएँ निम्नलिखित </a:t>
            </a:r>
            <a:r>
              <a:rPr lang="hi-IN" sz="1600" dirty="0" smtClean="0">
                <a:ln w="0"/>
                <a:effectLst>
                  <a:outerShdw blurRad="38100" dist="19050" dir="2700000" algn="tl" rotWithShape="0">
                    <a:schemeClr val="dk1">
                      <a:alpha val="40000"/>
                    </a:schemeClr>
                  </a:outerShdw>
                </a:effectLst>
              </a:rPr>
              <a:t>हैं-</a:t>
            </a:r>
          </a:p>
          <a:p>
            <a:pPr algn="ctr">
              <a:lnSpc>
                <a:spcPct val="150000"/>
              </a:lnSpc>
            </a:pPr>
            <a:endParaRPr lang="hi-IN" sz="1600" dirty="0" smtClean="0">
              <a:ln w="0"/>
              <a:effectLst>
                <a:outerShdw blurRad="38100" dist="19050" dir="2700000" algn="tl" rotWithShape="0">
                  <a:schemeClr val="dk1">
                    <a:alpha val="40000"/>
                  </a:schemeClr>
                </a:outerShdw>
              </a:effectLst>
            </a:endParaRPr>
          </a:p>
          <a:p>
            <a:pPr marL="342900" indent="-342900" algn="ctr">
              <a:lnSpc>
                <a:spcPct val="150000"/>
              </a:lnSpc>
              <a:buAutoNum type="arabicPeriod"/>
            </a:pPr>
            <a:r>
              <a:rPr lang="hi-IN" sz="1600" b="1" u="sng" dirty="0" smtClean="0">
                <a:ln w="0"/>
                <a:effectLst>
                  <a:outerShdw blurRad="38100" dist="19050" dir="2700000" algn="tl" rotWithShape="0">
                    <a:schemeClr val="dk1">
                      <a:alpha val="40000"/>
                    </a:schemeClr>
                  </a:outerShdw>
                </a:effectLst>
              </a:rPr>
              <a:t>गठन </a:t>
            </a:r>
            <a:r>
              <a:rPr lang="hi-IN" sz="1600" b="1" u="sng" dirty="0">
                <a:ln w="0"/>
                <a:effectLst>
                  <a:outerShdw blurRad="38100" dist="19050" dir="2700000" algn="tl" rotWithShape="0">
                    <a:schemeClr val="dk1">
                      <a:alpha val="40000"/>
                    </a:schemeClr>
                  </a:outerShdw>
                </a:effectLst>
              </a:rPr>
              <a:t>की जटिल प्रक्रिया- </a:t>
            </a:r>
            <a:r>
              <a:rPr lang="hi-IN" sz="1600" dirty="0">
                <a:ln w="0"/>
                <a:effectLst>
                  <a:outerShdw blurRad="38100" dist="19050" dir="2700000" algn="tl" rotWithShape="0">
                    <a:schemeClr val="dk1">
                      <a:alpha val="40000"/>
                    </a:schemeClr>
                  </a:outerShdw>
                </a:effectLst>
              </a:rPr>
              <a:t>कंपनी का गठन एक लंबी और विधिक प्रक्रिया होती है, </a:t>
            </a:r>
            <a:r>
              <a:rPr lang="hi-IN" sz="1600" dirty="0" smtClean="0">
                <a:ln w="0"/>
                <a:effectLst>
                  <a:outerShdw blurRad="38100" dist="19050" dir="2700000" algn="tl" rotWithShape="0">
                    <a:schemeClr val="dk1">
                      <a:alpha val="40000"/>
                    </a:schemeClr>
                  </a:outerShdw>
                </a:effectLst>
              </a:rPr>
              <a:t>जिसमें अनेक </a:t>
            </a:r>
            <a:r>
              <a:rPr lang="hi-IN" sz="1600" dirty="0">
                <a:ln w="0"/>
                <a:effectLst>
                  <a:outerShdw blurRad="38100" dist="19050" dir="2700000" algn="tl" rotWithShape="0">
                    <a:schemeClr val="dk1">
                      <a:alpha val="40000"/>
                    </a:schemeClr>
                  </a:outerShdw>
                </a:effectLst>
              </a:rPr>
              <a:t>दस्तावेजों की आवश्यकता होती </a:t>
            </a:r>
            <a:r>
              <a:rPr lang="hi-IN" sz="1600" dirty="0" smtClean="0">
                <a:ln w="0"/>
                <a:effectLst>
                  <a:outerShdw blurRad="38100" dist="19050" dir="2700000" algn="tl" rotWithShape="0">
                    <a:schemeClr val="dk1">
                      <a:alpha val="40000"/>
                    </a:schemeClr>
                  </a:outerShdw>
                </a:effectLst>
              </a:rPr>
              <a:t>है, जैसे - ज्ञापन पत्र (</a:t>
            </a:r>
            <a:r>
              <a:rPr lang="en-US" sz="1600" dirty="0" smtClean="0">
                <a:ln w="0"/>
                <a:effectLst>
                  <a:outerShdw blurRad="38100" dist="19050" dir="2700000" algn="tl" rotWithShape="0">
                    <a:schemeClr val="dk1">
                      <a:alpha val="40000"/>
                    </a:schemeClr>
                  </a:outerShdw>
                </a:effectLst>
              </a:rPr>
              <a:t>MOA), </a:t>
            </a:r>
            <a:r>
              <a:rPr lang="hi-IN" sz="1600" dirty="0" smtClean="0">
                <a:ln w="0"/>
                <a:effectLst>
                  <a:outerShdw blurRad="38100" dist="19050" dir="2700000" algn="tl" rotWithShape="0">
                    <a:schemeClr val="dk1">
                      <a:alpha val="40000"/>
                    </a:schemeClr>
                  </a:outerShdw>
                </a:effectLst>
              </a:rPr>
              <a:t>उपविधियाँ (</a:t>
            </a:r>
            <a:r>
              <a:rPr lang="en-US" sz="1600" dirty="0" smtClean="0">
                <a:ln w="0"/>
                <a:effectLst>
                  <a:outerShdw blurRad="38100" dist="19050" dir="2700000" algn="tl" rotWithShape="0">
                    <a:schemeClr val="dk1">
                      <a:alpha val="40000"/>
                    </a:schemeClr>
                  </a:outerShdw>
                </a:effectLst>
              </a:rPr>
              <a:t>AOA), </a:t>
            </a:r>
            <a:r>
              <a:rPr lang="hi-IN" sz="1600" dirty="0" smtClean="0">
                <a:ln w="0"/>
                <a:effectLst>
                  <a:outerShdw blurRad="38100" dist="19050" dir="2700000" algn="tl" rotWithShape="0">
                    <a:schemeClr val="dk1">
                      <a:alpha val="40000"/>
                    </a:schemeClr>
                  </a:outerShdw>
                </a:effectLst>
              </a:rPr>
              <a:t>पंजीकरण और सरकारी औपचारिकताएँ। </a:t>
            </a:r>
          </a:p>
          <a:p>
            <a:pPr marL="342900" indent="-342900" algn="ctr">
              <a:lnSpc>
                <a:spcPct val="150000"/>
              </a:lnSpc>
              <a:buAutoNum type="arabicPeriod"/>
            </a:pPr>
            <a:endParaRPr lang="hi-IN" sz="1600" dirty="0" smtClean="0">
              <a:ln w="0"/>
              <a:effectLst>
                <a:outerShdw blurRad="38100" dist="19050" dir="2700000" algn="tl" rotWithShape="0">
                  <a:schemeClr val="dk1">
                    <a:alpha val="40000"/>
                  </a:schemeClr>
                </a:outerShdw>
              </a:effectLst>
            </a:endParaRPr>
          </a:p>
          <a:p>
            <a:pPr algn="ctr">
              <a:lnSpc>
                <a:spcPct val="150000"/>
              </a:lnSpc>
            </a:pPr>
            <a:r>
              <a:rPr lang="hi-IN" sz="1600" dirty="0" smtClean="0">
                <a:ln w="0"/>
                <a:effectLst>
                  <a:outerShdw blurRad="38100" dist="19050" dir="2700000" algn="tl" rotWithShape="0">
                    <a:schemeClr val="dk1">
                      <a:alpha val="40000"/>
                    </a:schemeClr>
                  </a:outerShdw>
                </a:effectLst>
              </a:rPr>
              <a:t>यह </a:t>
            </a:r>
            <a:r>
              <a:rPr lang="hi-IN" sz="1600" dirty="0">
                <a:ln w="0"/>
                <a:effectLst>
                  <a:outerShdw blurRad="38100" dist="19050" dir="2700000" algn="tl" rotWithShape="0">
                    <a:schemeClr val="dk1">
                      <a:alpha val="40000"/>
                    </a:schemeClr>
                  </a:outerShdw>
                </a:effectLst>
              </a:rPr>
              <a:t>प्रक्रिया समय- साध्य एवं खर्चीली होती है, जो छोटे व्यापारियों के लिए कठिनाई उत्पन्न कर सकती है</a:t>
            </a:r>
            <a:r>
              <a:rPr lang="hi-IN" sz="1600" dirty="0" smtClean="0">
                <a:ln w="0"/>
                <a:effectLst>
                  <a:outerShdw blurRad="38100" dist="19050" dir="2700000" algn="tl" rotWithShape="0">
                    <a:schemeClr val="dk1">
                      <a:alpha val="40000"/>
                    </a:schemeClr>
                  </a:outerShdw>
                </a:effectLst>
              </a:rPr>
              <a:t>।</a:t>
            </a:r>
          </a:p>
          <a:p>
            <a:pPr algn="ctr">
              <a:lnSpc>
                <a:spcPct val="150000"/>
              </a:lnSpc>
            </a:pPr>
            <a:endParaRPr lang="hi-IN" sz="1600" dirty="0">
              <a:ln w="0"/>
              <a:effectLst>
                <a:outerShdw blurRad="38100" dist="19050" dir="2700000" algn="tl" rotWithShape="0">
                  <a:schemeClr val="dk1">
                    <a:alpha val="40000"/>
                  </a:schemeClr>
                </a:outerShdw>
              </a:effectLst>
            </a:endParaRPr>
          </a:p>
          <a:p>
            <a:pPr algn="ctr">
              <a:lnSpc>
                <a:spcPct val="150000"/>
              </a:lnSpc>
            </a:pPr>
            <a:r>
              <a:rPr lang="hi-IN" sz="1600" dirty="0">
                <a:ln w="0"/>
                <a:effectLst>
                  <a:outerShdw blurRad="38100" dist="19050" dir="2700000" algn="tl" rotWithShape="0">
                    <a:schemeClr val="dk1">
                      <a:alpha val="40000"/>
                    </a:schemeClr>
                  </a:outerShdw>
                </a:effectLst>
              </a:rPr>
              <a:t>2. </a:t>
            </a:r>
            <a:r>
              <a:rPr lang="hi-IN" sz="1600" b="1" u="sng" dirty="0">
                <a:ln w="0"/>
                <a:effectLst>
                  <a:outerShdw blurRad="38100" dist="19050" dir="2700000" algn="tl" rotWithShape="0">
                    <a:schemeClr val="dk1">
                      <a:alpha val="40000"/>
                    </a:schemeClr>
                  </a:outerShdw>
                </a:effectLst>
              </a:rPr>
              <a:t>निजता की कमी </a:t>
            </a:r>
            <a:r>
              <a:rPr lang="hi-IN" sz="1600" dirty="0">
                <a:ln w="0"/>
                <a:effectLst>
                  <a:outerShdw blurRad="38100" dist="19050" dir="2700000" algn="tl" rotWithShape="0">
                    <a:schemeClr val="dk1">
                      <a:alpha val="40000"/>
                    </a:schemeClr>
                  </a:outerShdw>
                </a:effectLst>
              </a:rPr>
              <a:t>- कंपनी अधिनियम के अनुसार, सार्वजनिक कंपनियों को अपने वित्तीय विवरण, लाभ-हानि, निदेशकों की जानकारी आदि सार्वजनिक करना अनिवार्य होता है। </a:t>
            </a:r>
            <a:endParaRPr lang="hi-IN" sz="1600" dirty="0" smtClean="0">
              <a:ln w="0"/>
              <a:effectLst>
                <a:outerShdw blurRad="38100" dist="19050" dir="2700000" algn="tl" rotWithShape="0">
                  <a:schemeClr val="dk1">
                    <a:alpha val="40000"/>
                  </a:schemeClr>
                </a:outerShdw>
              </a:effectLst>
            </a:endParaRPr>
          </a:p>
          <a:p>
            <a:pPr algn="ctr">
              <a:lnSpc>
                <a:spcPct val="150000"/>
              </a:lnSpc>
            </a:pPr>
            <a:endParaRPr lang="hi-IN" sz="1600" dirty="0" smtClean="0">
              <a:ln w="0"/>
              <a:effectLst>
                <a:outerShdw blurRad="38100" dist="19050" dir="2700000" algn="tl" rotWithShape="0">
                  <a:schemeClr val="dk1">
                    <a:alpha val="40000"/>
                  </a:schemeClr>
                </a:outerShdw>
              </a:effectLst>
            </a:endParaRPr>
          </a:p>
          <a:p>
            <a:pPr algn="ctr">
              <a:lnSpc>
                <a:spcPct val="150000"/>
              </a:lnSpc>
            </a:pPr>
            <a:r>
              <a:rPr lang="hi-IN" sz="1600" dirty="0" smtClean="0">
                <a:ln w="0"/>
                <a:effectLst>
                  <a:outerShdw blurRad="38100" dist="19050" dir="2700000" algn="tl" rotWithShape="0">
                    <a:schemeClr val="dk1">
                      <a:alpha val="40000"/>
                    </a:schemeClr>
                  </a:outerShdw>
                </a:effectLst>
              </a:rPr>
              <a:t>इससे </a:t>
            </a:r>
            <a:r>
              <a:rPr lang="hi-IN" sz="1600" dirty="0">
                <a:ln w="0"/>
                <a:effectLst>
                  <a:outerShdw blurRad="38100" dist="19050" dir="2700000" algn="tl" rotWithShape="0">
                    <a:schemeClr val="dk1">
                      <a:alpha val="40000"/>
                    </a:schemeClr>
                  </a:outerShdw>
                </a:effectLst>
              </a:rPr>
              <a:t>कंपनी की गोपनीयता प्रभावित होती है और प्रतियोगी कंपनियाँ इसका लाभ उठा सकती हैं।</a:t>
            </a:r>
            <a:endParaRPr lang="en-US" sz="16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30437377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17806" y="983412"/>
            <a:ext cx="11674194" cy="4247317"/>
          </a:xfrm>
          <a:prstGeom prst="rect">
            <a:avLst/>
          </a:prstGeom>
          <a:noFill/>
        </p:spPr>
        <p:txBody>
          <a:bodyPr wrap="square" lIns="91440" tIns="45720" rIns="91440" bIns="45720">
            <a:spAutoFit/>
          </a:bodyPr>
          <a:lstStyle/>
          <a:p>
            <a:pPr algn="ctr"/>
            <a:r>
              <a:rPr lang="hi-IN" dirty="0">
                <a:ln w="0"/>
                <a:effectLst>
                  <a:outerShdw blurRad="38100" dist="19050" dir="2700000" algn="tl" rotWithShape="0">
                    <a:schemeClr val="dk1">
                      <a:alpha val="40000"/>
                    </a:schemeClr>
                  </a:outerShdw>
                </a:effectLst>
              </a:rPr>
              <a:t>प्रश्न 5. कंपनी </a:t>
            </a:r>
            <a:r>
              <a:rPr lang="hi-IN" dirty="0" smtClean="0">
                <a:ln w="0"/>
                <a:effectLst>
                  <a:outerShdw blurRad="38100" dist="19050" dir="2700000" algn="tl" rotWithShape="0">
                    <a:schemeClr val="dk1">
                      <a:alpha val="40000"/>
                    </a:schemeClr>
                  </a:outerShdw>
                </a:effectLst>
              </a:rPr>
              <a:t>के </a:t>
            </a:r>
            <a:r>
              <a:rPr lang="hi-IN" dirty="0">
                <a:ln w="0"/>
                <a:effectLst>
                  <a:outerShdw blurRad="38100" dist="19050" dir="2700000" algn="tl" rotWithShape="0">
                    <a:schemeClr val="dk1">
                      <a:alpha val="40000"/>
                    </a:schemeClr>
                  </a:outerShdw>
                </a:effectLst>
              </a:rPr>
              <a:t>प्रकार </a:t>
            </a:r>
          </a:p>
          <a:p>
            <a:pPr algn="ctr"/>
            <a:endParaRPr lang="hi-IN" dirty="0">
              <a:ln w="0"/>
              <a:effectLst>
                <a:outerShdw blurRad="38100" dist="19050" dir="2700000" algn="tl" rotWithShape="0">
                  <a:schemeClr val="dk1">
                    <a:alpha val="40000"/>
                  </a:schemeClr>
                </a:outerShdw>
              </a:effectLst>
            </a:endParaRPr>
          </a:p>
          <a:p>
            <a:pPr algn="ctr"/>
            <a:r>
              <a:rPr lang="hi-IN" dirty="0">
                <a:ln w="0"/>
                <a:effectLst>
                  <a:outerShdw blurRad="38100" dist="19050" dir="2700000" algn="tl" rotWithShape="0">
                    <a:schemeClr val="dk1">
                      <a:alpha val="40000"/>
                    </a:schemeClr>
                  </a:outerShdw>
                </a:effectLst>
              </a:rPr>
              <a:t>उत्तर - भारतीय कंपनी अधिनियम, 2013 के अंतर्गत कंपनियों को विभिन्न आधारों पर कई प्रकारों में विभाजित किया गया है। प्रमुख प्रकार निम्नलिखित </a:t>
            </a:r>
            <a:r>
              <a:rPr lang="hi-IN" dirty="0" smtClean="0">
                <a:ln w="0"/>
                <a:effectLst>
                  <a:outerShdw blurRad="38100" dist="19050" dir="2700000" algn="tl" rotWithShape="0">
                    <a:schemeClr val="dk1">
                      <a:alpha val="40000"/>
                    </a:schemeClr>
                  </a:outerShdw>
                </a:effectLst>
              </a:rPr>
              <a:t>हैं-</a:t>
            </a:r>
          </a:p>
          <a:p>
            <a:pPr algn="ctr"/>
            <a:endParaRPr lang="hi-IN" dirty="0">
              <a:ln w="0"/>
              <a:effectLst>
                <a:outerShdw blurRad="38100" dist="19050" dir="2700000" algn="tl" rotWithShape="0">
                  <a:schemeClr val="dk1">
                    <a:alpha val="40000"/>
                  </a:schemeClr>
                </a:outerShdw>
              </a:effectLst>
            </a:endParaRPr>
          </a:p>
          <a:p>
            <a:pPr marL="342900" indent="-342900" algn="ctr">
              <a:buAutoNum type="arabicPeriod"/>
            </a:pPr>
            <a:r>
              <a:rPr lang="hi-IN" dirty="0" smtClean="0">
                <a:ln w="0"/>
                <a:effectLst>
                  <a:outerShdw blurRad="38100" dist="19050" dir="2700000" algn="tl" rotWithShape="0">
                    <a:schemeClr val="dk1">
                      <a:alpha val="40000"/>
                    </a:schemeClr>
                  </a:outerShdw>
                </a:effectLst>
              </a:rPr>
              <a:t>स्वामित्व </a:t>
            </a:r>
            <a:r>
              <a:rPr lang="hi-IN" dirty="0">
                <a:ln w="0"/>
                <a:effectLst>
                  <a:outerShdw blurRad="38100" dist="19050" dir="2700000" algn="tl" rotWithShape="0">
                    <a:schemeClr val="dk1">
                      <a:alpha val="40000"/>
                    </a:schemeClr>
                  </a:outerShdw>
                </a:effectLst>
              </a:rPr>
              <a:t>के आधार पर - निजी कंपनी (</a:t>
            </a:r>
            <a:r>
              <a:rPr lang="en-US" dirty="0">
                <a:ln w="0"/>
                <a:effectLst>
                  <a:outerShdw blurRad="38100" dist="19050" dir="2700000" algn="tl" rotWithShape="0">
                    <a:schemeClr val="dk1">
                      <a:alpha val="40000"/>
                    </a:schemeClr>
                  </a:outerShdw>
                </a:effectLst>
              </a:rPr>
              <a:t>Private Company), </a:t>
            </a:r>
            <a:r>
              <a:rPr lang="hi-IN" dirty="0">
                <a:ln w="0"/>
                <a:effectLst>
                  <a:outerShdw blurRad="38100" dist="19050" dir="2700000" algn="tl" rotWithShape="0">
                    <a:schemeClr val="dk1">
                      <a:alpha val="40000"/>
                    </a:schemeClr>
                  </a:outerShdw>
                </a:effectLst>
              </a:rPr>
              <a:t>सार्वजनिक कंपनी (</a:t>
            </a:r>
            <a:r>
              <a:rPr lang="en-US" dirty="0">
                <a:ln w="0"/>
                <a:effectLst>
                  <a:outerShdw blurRad="38100" dist="19050" dir="2700000" algn="tl" rotWithShape="0">
                    <a:schemeClr val="dk1">
                      <a:alpha val="40000"/>
                    </a:schemeClr>
                  </a:outerShdw>
                </a:effectLst>
              </a:rPr>
              <a:t>Public Company), </a:t>
            </a:r>
            <a:r>
              <a:rPr lang="hi-IN" dirty="0">
                <a:ln w="0"/>
                <a:effectLst>
                  <a:outerShdw blurRad="38100" dist="19050" dir="2700000" algn="tl" rotWithShape="0">
                    <a:schemeClr val="dk1">
                      <a:alpha val="40000"/>
                    </a:schemeClr>
                  </a:outerShdw>
                </a:effectLst>
              </a:rPr>
              <a:t>एकल व्यक्ति कंपनी (</a:t>
            </a:r>
            <a:r>
              <a:rPr lang="en-US" dirty="0">
                <a:ln w="0"/>
                <a:effectLst>
                  <a:outerShdw blurRad="38100" dist="19050" dir="2700000" algn="tl" rotWithShape="0">
                    <a:schemeClr val="dk1">
                      <a:alpha val="40000"/>
                    </a:schemeClr>
                  </a:outerShdw>
                </a:effectLst>
              </a:rPr>
              <a:t>One Person Company - OPC</a:t>
            </a:r>
            <a:r>
              <a:rPr lang="en-US" dirty="0" smtClean="0">
                <a:ln w="0"/>
                <a:effectLst>
                  <a:outerShdw blurRad="38100" dist="19050" dir="2700000" algn="tl" rotWithShape="0">
                    <a:schemeClr val="dk1">
                      <a:alpha val="40000"/>
                    </a:schemeClr>
                  </a:outerShdw>
                </a:effectLst>
              </a:rPr>
              <a:t>)</a:t>
            </a:r>
            <a:endParaRPr lang="hi-IN" dirty="0" smtClean="0">
              <a:ln w="0"/>
              <a:effectLst>
                <a:outerShdw blurRad="38100" dist="19050" dir="2700000" algn="tl" rotWithShape="0">
                  <a:schemeClr val="dk1">
                    <a:alpha val="40000"/>
                  </a:schemeClr>
                </a:outerShdw>
              </a:effectLst>
            </a:endParaRPr>
          </a:p>
          <a:p>
            <a:pPr marL="342900" indent="-342900" algn="ctr">
              <a:buAutoNum type="arabicPeriod"/>
            </a:pPr>
            <a:endParaRPr lang="en-US" dirty="0">
              <a:ln w="0"/>
              <a:effectLst>
                <a:outerShdw blurRad="38100" dist="19050" dir="2700000" algn="tl" rotWithShape="0">
                  <a:schemeClr val="dk1">
                    <a:alpha val="40000"/>
                  </a:schemeClr>
                </a:outerShdw>
              </a:effectLst>
            </a:endParaRPr>
          </a:p>
          <a:p>
            <a:pPr algn="ctr"/>
            <a:r>
              <a:rPr lang="en-US" dirty="0">
                <a:ln w="0"/>
                <a:effectLst>
                  <a:outerShdw blurRad="38100" dist="19050" dir="2700000" algn="tl" rotWithShape="0">
                    <a:schemeClr val="dk1">
                      <a:alpha val="40000"/>
                    </a:schemeClr>
                  </a:outerShdw>
                </a:effectLst>
              </a:rPr>
              <a:t>2. </a:t>
            </a:r>
            <a:r>
              <a:rPr lang="hi-IN" dirty="0">
                <a:ln w="0"/>
                <a:effectLst>
                  <a:outerShdw blurRad="38100" dist="19050" dir="2700000" algn="tl" rotWithShape="0">
                    <a:schemeClr val="dk1">
                      <a:alpha val="40000"/>
                    </a:schemeClr>
                  </a:outerShdw>
                </a:effectLst>
              </a:rPr>
              <a:t>उद्देश्य के आधार पर - लाभ हेतु कंपनी (</a:t>
            </a:r>
            <a:r>
              <a:rPr lang="en-US" dirty="0">
                <a:ln w="0"/>
                <a:effectLst>
                  <a:outerShdw blurRad="38100" dist="19050" dir="2700000" algn="tl" rotWithShape="0">
                    <a:schemeClr val="dk1">
                      <a:alpha val="40000"/>
                    </a:schemeClr>
                  </a:outerShdw>
                </a:effectLst>
              </a:rPr>
              <a:t>Profit Company), </a:t>
            </a:r>
            <a:r>
              <a:rPr lang="hi-IN" dirty="0">
                <a:ln w="0"/>
                <a:effectLst>
                  <a:outerShdw blurRad="38100" dist="19050" dir="2700000" algn="tl" rotWithShape="0">
                    <a:schemeClr val="dk1">
                      <a:alpha val="40000"/>
                    </a:schemeClr>
                  </a:outerShdw>
                </a:effectLst>
              </a:rPr>
              <a:t>धारा 8 कंपनी (</a:t>
            </a:r>
            <a:r>
              <a:rPr lang="en-US" dirty="0">
                <a:ln w="0"/>
                <a:effectLst>
                  <a:outerShdw blurRad="38100" dist="19050" dir="2700000" algn="tl" rotWithShape="0">
                    <a:schemeClr val="dk1">
                      <a:alpha val="40000"/>
                    </a:schemeClr>
                  </a:outerShdw>
                </a:effectLst>
              </a:rPr>
              <a:t>Section 8 Company) – </a:t>
            </a:r>
            <a:r>
              <a:rPr lang="hi-IN" dirty="0">
                <a:ln w="0"/>
                <a:effectLst>
                  <a:outerShdw blurRad="38100" dist="19050" dir="2700000" algn="tl" rotWithShape="0">
                    <a:schemeClr val="dk1">
                      <a:alpha val="40000"/>
                    </a:schemeClr>
                  </a:outerShdw>
                </a:effectLst>
              </a:rPr>
              <a:t>समाज सेवा, धर्म या शिक्षा </a:t>
            </a:r>
            <a:r>
              <a:rPr lang="hi-IN" dirty="0" smtClean="0">
                <a:ln w="0"/>
                <a:effectLst>
                  <a:outerShdw blurRad="38100" dist="19050" dir="2700000" algn="tl" rotWithShape="0">
                    <a:schemeClr val="dk1">
                      <a:alpha val="40000"/>
                    </a:schemeClr>
                  </a:outerShdw>
                </a:effectLst>
              </a:rPr>
              <a:t>हेतु</a:t>
            </a:r>
          </a:p>
          <a:p>
            <a:pPr algn="ctr"/>
            <a:endParaRPr lang="hi-IN" dirty="0" smtClean="0">
              <a:ln w="0"/>
              <a:effectLst>
                <a:outerShdw blurRad="38100" dist="19050" dir="2700000" algn="tl" rotWithShape="0">
                  <a:schemeClr val="dk1">
                    <a:alpha val="40000"/>
                  </a:schemeClr>
                </a:outerShdw>
              </a:effectLst>
            </a:endParaRPr>
          </a:p>
          <a:p>
            <a:pPr algn="ctr"/>
            <a:r>
              <a:rPr lang="hi-IN" dirty="0" smtClean="0">
                <a:ln w="0"/>
                <a:effectLst>
                  <a:outerShdw blurRad="38100" dist="19050" dir="2700000" algn="tl" rotWithShape="0">
                    <a:schemeClr val="dk1">
                      <a:alpha val="40000"/>
                    </a:schemeClr>
                  </a:outerShdw>
                </a:effectLst>
              </a:rPr>
              <a:t>3</a:t>
            </a:r>
            <a:r>
              <a:rPr lang="hi-IN" dirty="0">
                <a:ln w="0"/>
                <a:effectLst>
                  <a:outerShdw blurRad="38100" dist="19050" dir="2700000" algn="tl" rotWithShape="0">
                    <a:schemeClr val="dk1">
                      <a:alpha val="40000"/>
                    </a:schemeClr>
                  </a:outerShdw>
                </a:effectLst>
              </a:rPr>
              <a:t>. नियंत्रण के आधार पर - सरकारी कंपनी, विदेशी </a:t>
            </a:r>
            <a:r>
              <a:rPr lang="hi-IN" dirty="0" smtClean="0">
                <a:ln w="0"/>
                <a:effectLst>
                  <a:outerShdw blurRad="38100" dist="19050" dir="2700000" algn="tl" rotWithShape="0">
                    <a:schemeClr val="dk1">
                      <a:alpha val="40000"/>
                    </a:schemeClr>
                  </a:outerShdw>
                </a:effectLst>
              </a:rPr>
              <a:t>कंपनी</a:t>
            </a:r>
          </a:p>
          <a:p>
            <a:pPr algn="ctr"/>
            <a:endParaRPr lang="hi-IN" dirty="0">
              <a:ln w="0"/>
              <a:effectLst>
                <a:outerShdw blurRad="38100" dist="19050" dir="2700000" algn="tl" rotWithShape="0">
                  <a:schemeClr val="dk1">
                    <a:alpha val="40000"/>
                  </a:schemeClr>
                </a:outerShdw>
              </a:effectLst>
            </a:endParaRPr>
          </a:p>
          <a:p>
            <a:pPr algn="ctr"/>
            <a:r>
              <a:rPr lang="hi-IN" dirty="0">
                <a:ln w="0"/>
                <a:effectLst>
                  <a:outerShdw blurRad="38100" dist="19050" dir="2700000" algn="tl" rotWithShape="0">
                    <a:schemeClr val="dk1">
                      <a:alpha val="40000"/>
                    </a:schemeClr>
                  </a:outerShdw>
                </a:effectLst>
              </a:rPr>
              <a:t>4. दायित्व के आधार पर सीमित दायित्व कंपनी, असीमित दायित्व कंपनी</a:t>
            </a:r>
          </a:p>
          <a:p>
            <a:pPr algn="ctr"/>
            <a:r>
              <a:rPr lang="hi-IN" dirty="0">
                <a:ln w="0"/>
                <a:effectLst>
                  <a:outerShdw blurRad="38100" dist="19050" dir="2700000" algn="tl" rotWithShape="0">
                    <a:schemeClr val="dk1">
                      <a:alpha val="40000"/>
                    </a:schemeClr>
                  </a:outerShdw>
                </a:effectLst>
              </a:rPr>
              <a:t>इन वर्गों के आधार पर कंपनियाँ विभिन्न कानूनी दायित्वों और सुविधाओं के अंतर्गत आती है।</a:t>
            </a:r>
            <a:endParaRPr lang="en-US"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4240179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53770" y="1578482"/>
            <a:ext cx="10722807" cy="3108543"/>
          </a:xfrm>
          <a:prstGeom prst="rect">
            <a:avLst/>
          </a:prstGeom>
          <a:noFill/>
        </p:spPr>
        <p:txBody>
          <a:bodyPr wrap="none" lIns="91440" tIns="45720" rIns="91440" bIns="45720">
            <a:spAutoFit/>
          </a:bodyPr>
          <a:lstStyle/>
          <a:p>
            <a:pPr algn="ctr"/>
            <a:r>
              <a:rPr lang="hi-IN" sz="1400" b="1" dirty="0">
                <a:ln w="0"/>
                <a:effectLst>
                  <a:outerShdw blurRad="38100" dist="19050" dir="2700000" algn="tl" rotWithShape="0">
                    <a:schemeClr val="dk1">
                      <a:alpha val="40000"/>
                    </a:schemeClr>
                  </a:outerShdw>
                </a:effectLst>
              </a:rPr>
              <a:t>प्रश्न </a:t>
            </a:r>
            <a:r>
              <a:rPr lang="hi-IN" sz="1400" b="1" dirty="0" smtClean="0">
                <a:ln w="0"/>
                <a:effectLst>
                  <a:outerShdw blurRad="38100" dist="19050" dir="2700000" algn="tl" rotWithShape="0">
                    <a:schemeClr val="dk1">
                      <a:alpha val="40000"/>
                    </a:schemeClr>
                  </a:outerShdw>
                </a:effectLst>
              </a:rPr>
              <a:t>6</a:t>
            </a:r>
            <a:r>
              <a:rPr lang="hi-IN" sz="1400" b="1" dirty="0">
                <a:ln w="0"/>
                <a:effectLst>
                  <a:outerShdw blurRad="38100" dist="19050" dir="2700000" algn="tl" rotWithShape="0">
                    <a:schemeClr val="dk1">
                      <a:alpha val="40000"/>
                    </a:schemeClr>
                  </a:outerShdw>
                </a:effectLst>
              </a:rPr>
              <a:t>. कंपनी पंजीयन (</a:t>
            </a:r>
            <a:r>
              <a:rPr lang="en-US" sz="1400" b="1" dirty="0">
                <a:ln w="0"/>
                <a:effectLst>
                  <a:outerShdw blurRad="38100" dist="19050" dir="2700000" algn="tl" rotWithShape="0">
                    <a:schemeClr val="dk1">
                      <a:alpha val="40000"/>
                    </a:schemeClr>
                  </a:outerShdw>
                </a:effectLst>
              </a:rPr>
              <a:t>Registration) </a:t>
            </a:r>
            <a:r>
              <a:rPr lang="hi-IN" sz="1400" b="1" dirty="0">
                <a:ln w="0"/>
                <a:effectLst>
                  <a:outerShdw blurRad="38100" dist="19050" dir="2700000" algn="tl" rotWithShape="0">
                    <a:schemeClr val="dk1">
                      <a:alpha val="40000"/>
                    </a:schemeClr>
                  </a:outerShdw>
                </a:effectLst>
              </a:rPr>
              <a:t>की </a:t>
            </a:r>
            <a:r>
              <a:rPr lang="hi-IN" sz="1400" b="1" dirty="0" smtClean="0">
                <a:ln w="0"/>
                <a:effectLst>
                  <a:outerShdw blurRad="38100" dist="19050" dir="2700000" algn="tl" rotWithShape="0">
                    <a:schemeClr val="dk1">
                      <a:alpha val="40000"/>
                    </a:schemeClr>
                  </a:outerShdw>
                </a:effectLst>
              </a:rPr>
              <a:t>प्रक्रिया है</a:t>
            </a:r>
          </a:p>
          <a:p>
            <a:pPr algn="ctr"/>
            <a:endParaRPr lang="hi-IN" sz="1400" dirty="0">
              <a:ln w="0"/>
              <a:effectLst>
                <a:outerShdw blurRad="38100" dist="19050" dir="2700000" algn="tl" rotWithShape="0">
                  <a:schemeClr val="dk1">
                    <a:alpha val="40000"/>
                  </a:schemeClr>
                </a:outerShdw>
              </a:effectLst>
            </a:endParaRPr>
          </a:p>
          <a:p>
            <a:pPr algn="ctr"/>
            <a:r>
              <a:rPr lang="hi-IN" sz="1400" dirty="0">
                <a:ln w="0"/>
                <a:effectLst>
                  <a:outerShdw blurRad="38100" dist="19050" dir="2700000" algn="tl" rotWithShape="0">
                    <a:schemeClr val="dk1">
                      <a:alpha val="40000"/>
                    </a:schemeClr>
                  </a:outerShdw>
                </a:effectLst>
              </a:rPr>
              <a:t>उत्तर - कंपनी पंजीकरण वह प्रक्रिया है जिसके अंतर्गत कंपनी को एक वैधानिक पहचान दी जाती है। इसके अंतर्गत निम्नलिखित चरण होते </a:t>
            </a:r>
            <a:r>
              <a:rPr lang="hi-IN" sz="1400" dirty="0" smtClean="0">
                <a:ln w="0"/>
                <a:effectLst>
                  <a:outerShdw blurRad="38100" dist="19050" dir="2700000" algn="tl" rotWithShape="0">
                    <a:schemeClr val="dk1">
                      <a:alpha val="40000"/>
                    </a:schemeClr>
                  </a:outerShdw>
                </a:effectLst>
              </a:rPr>
              <a:t>हैं-</a:t>
            </a:r>
          </a:p>
          <a:p>
            <a:pPr algn="ctr"/>
            <a:endParaRPr lang="hi-IN" sz="1400" dirty="0">
              <a:ln w="0"/>
              <a:effectLst>
                <a:outerShdw blurRad="38100" dist="19050" dir="2700000" algn="tl" rotWithShape="0">
                  <a:schemeClr val="dk1">
                    <a:alpha val="40000"/>
                  </a:schemeClr>
                </a:outerShdw>
              </a:effectLst>
            </a:endParaRPr>
          </a:p>
          <a:p>
            <a:pPr algn="ctr"/>
            <a:r>
              <a:rPr lang="hi-IN" sz="1400" dirty="0">
                <a:ln w="0"/>
                <a:effectLst>
                  <a:outerShdw blurRad="38100" dist="19050" dir="2700000" algn="tl" rotWithShape="0">
                    <a:schemeClr val="dk1">
                      <a:alpha val="40000"/>
                    </a:schemeClr>
                  </a:outerShdw>
                </a:effectLst>
              </a:rPr>
              <a:t>1. नाम अनुमोदन - </a:t>
            </a:r>
            <a:r>
              <a:rPr lang="en-US" sz="1400" dirty="0">
                <a:ln w="0"/>
                <a:effectLst>
                  <a:outerShdw blurRad="38100" dist="19050" dir="2700000" algn="tl" rotWithShape="0">
                    <a:schemeClr val="dk1">
                      <a:alpha val="40000"/>
                    </a:schemeClr>
                  </a:outerShdw>
                </a:effectLst>
              </a:rPr>
              <a:t>MCA </a:t>
            </a:r>
            <a:r>
              <a:rPr lang="hi-IN" sz="1400" dirty="0">
                <a:ln w="0"/>
                <a:effectLst>
                  <a:outerShdw blurRad="38100" dist="19050" dir="2700000" algn="tl" rotWithShape="0">
                    <a:schemeClr val="dk1">
                      <a:alpha val="40000"/>
                    </a:schemeClr>
                  </a:outerShdw>
                </a:effectLst>
              </a:rPr>
              <a:t>की वेबसाइट पर </a:t>
            </a:r>
            <a:r>
              <a:rPr lang="en-US" sz="1400" dirty="0">
                <a:ln w="0"/>
                <a:effectLst>
                  <a:outerShdw blurRad="38100" dist="19050" dir="2700000" algn="tl" rotWithShape="0">
                    <a:schemeClr val="dk1">
                      <a:alpha val="40000"/>
                    </a:schemeClr>
                  </a:outerShdw>
                </a:effectLst>
              </a:rPr>
              <a:t>RUN </a:t>
            </a:r>
            <a:r>
              <a:rPr lang="hi-IN" sz="1400" dirty="0">
                <a:ln w="0"/>
                <a:effectLst>
                  <a:outerShdw blurRad="38100" dist="19050" dir="2700000" algn="tl" rotWithShape="0">
                    <a:schemeClr val="dk1">
                      <a:alpha val="40000"/>
                    </a:schemeClr>
                  </a:outerShdw>
                </a:effectLst>
              </a:rPr>
              <a:t>फॉर्म द्वारा कंपनी का नाम अनुमोदित कराना होता है।</a:t>
            </a:r>
          </a:p>
          <a:p>
            <a:pPr algn="ctr"/>
            <a:endParaRPr lang="hi-IN" sz="1400" dirty="0" smtClean="0">
              <a:ln w="0"/>
              <a:effectLst>
                <a:outerShdw blurRad="38100" dist="19050" dir="2700000" algn="tl" rotWithShape="0">
                  <a:schemeClr val="dk1">
                    <a:alpha val="40000"/>
                  </a:schemeClr>
                </a:outerShdw>
              </a:effectLst>
            </a:endParaRPr>
          </a:p>
          <a:p>
            <a:pPr algn="ctr"/>
            <a:r>
              <a:rPr lang="hi-IN" sz="1400" dirty="0" smtClean="0">
                <a:ln w="0"/>
                <a:effectLst>
                  <a:outerShdw blurRad="38100" dist="19050" dir="2700000" algn="tl" rotWithShape="0">
                    <a:schemeClr val="dk1">
                      <a:alpha val="40000"/>
                    </a:schemeClr>
                  </a:outerShdw>
                </a:effectLst>
              </a:rPr>
              <a:t>2</a:t>
            </a:r>
            <a:r>
              <a:rPr lang="hi-IN" sz="1400" dirty="0">
                <a:ln w="0"/>
                <a:effectLst>
                  <a:outerShdw blurRad="38100" dist="19050" dir="2700000" algn="tl" rotWithShape="0">
                    <a:schemeClr val="dk1">
                      <a:alpha val="40000"/>
                    </a:schemeClr>
                  </a:outerShdw>
                </a:effectLst>
              </a:rPr>
              <a:t>. प्रारूप तैयार करना - ज्ञापन पत्र (</a:t>
            </a:r>
            <a:r>
              <a:rPr lang="en-US" sz="1400" dirty="0">
                <a:ln w="0"/>
                <a:effectLst>
                  <a:outerShdw blurRad="38100" dist="19050" dir="2700000" algn="tl" rotWithShape="0">
                    <a:schemeClr val="dk1">
                      <a:alpha val="40000"/>
                    </a:schemeClr>
                  </a:outerShdw>
                </a:effectLst>
              </a:rPr>
              <a:t>MOA) </a:t>
            </a:r>
            <a:r>
              <a:rPr lang="hi-IN" sz="1400" dirty="0">
                <a:ln w="0"/>
                <a:effectLst>
                  <a:outerShdw blurRad="38100" dist="19050" dir="2700000" algn="tl" rotWithShape="0">
                    <a:schemeClr val="dk1">
                      <a:alpha val="40000"/>
                    </a:schemeClr>
                  </a:outerShdw>
                </a:effectLst>
              </a:rPr>
              <a:t>और उपविधियाँ (</a:t>
            </a:r>
            <a:r>
              <a:rPr lang="en-US" sz="1400" dirty="0">
                <a:ln w="0"/>
                <a:effectLst>
                  <a:outerShdw blurRad="38100" dist="19050" dir="2700000" algn="tl" rotWithShape="0">
                    <a:schemeClr val="dk1">
                      <a:alpha val="40000"/>
                    </a:schemeClr>
                  </a:outerShdw>
                </a:effectLst>
              </a:rPr>
              <a:t>AOA) </a:t>
            </a:r>
            <a:r>
              <a:rPr lang="hi-IN" sz="1400" dirty="0">
                <a:ln w="0"/>
                <a:effectLst>
                  <a:outerShdw blurRad="38100" dist="19050" dir="2700000" algn="tl" rotWithShape="0">
                    <a:schemeClr val="dk1">
                      <a:alpha val="40000"/>
                    </a:schemeClr>
                  </a:outerShdw>
                </a:effectLst>
              </a:rPr>
              <a:t>तैयार की जाती हैं</a:t>
            </a:r>
            <a:r>
              <a:rPr lang="hi-IN" sz="1400" dirty="0" smtClean="0">
                <a:ln w="0"/>
                <a:effectLst>
                  <a:outerShdw blurRad="38100" dist="19050" dir="2700000" algn="tl" rotWithShape="0">
                    <a:schemeClr val="dk1">
                      <a:alpha val="40000"/>
                    </a:schemeClr>
                  </a:outerShdw>
                </a:effectLst>
              </a:rPr>
              <a:t>।</a:t>
            </a:r>
          </a:p>
          <a:p>
            <a:pPr algn="ctr"/>
            <a:endParaRPr lang="hi-IN" sz="1400" dirty="0">
              <a:ln w="0"/>
              <a:effectLst>
                <a:outerShdw blurRad="38100" dist="19050" dir="2700000" algn="tl" rotWithShape="0">
                  <a:schemeClr val="dk1">
                    <a:alpha val="40000"/>
                  </a:schemeClr>
                </a:outerShdw>
              </a:effectLst>
            </a:endParaRPr>
          </a:p>
          <a:p>
            <a:pPr algn="ctr"/>
            <a:r>
              <a:rPr lang="hi-IN" sz="1400" dirty="0">
                <a:ln w="0"/>
                <a:effectLst>
                  <a:outerShdw blurRad="38100" dist="19050" dir="2700000" algn="tl" rotWithShape="0">
                    <a:schemeClr val="dk1">
                      <a:alpha val="40000"/>
                    </a:schemeClr>
                  </a:outerShdw>
                </a:effectLst>
              </a:rPr>
              <a:t>3. डिजिटल हस्ताक्षर और </a:t>
            </a:r>
            <a:r>
              <a:rPr lang="en-US" sz="1400" dirty="0">
                <a:ln w="0"/>
                <a:effectLst>
                  <a:outerShdw blurRad="38100" dist="19050" dir="2700000" algn="tl" rotWithShape="0">
                    <a:schemeClr val="dk1">
                      <a:alpha val="40000"/>
                    </a:schemeClr>
                  </a:outerShdw>
                </a:effectLst>
              </a:rPr>
              <a:t>DIN- </a:t>
            </a:r>
            <a:r>
              <a:rPr lang="hi-IN" sz="1400" dirty="0">
                <a:ln w="0"/>
                <a:effectLst>
                  <a:outerShdw blurRad="38100" dist="19050" dir="2700000" algn="tl" rotWithShape="0">
                    <a:schemeClr val="dk1">
                      <a:alpha val="40000"/>
                    </a:schemeClr>
                  </a:outerShdw>
                </a:effectLst>
              </a:rPr>
              <a:t>निदेशकों के लिए डिजिटल सिग्नेचर और डायरेक्टर आईडी नंबर प्राप्त करना होता है</a:t>
            </a:r>
            <a:r>
              <a:rPr lang="hi-IN" sz="1400" dirty="0" smtClean="0">
                <a:ln w="0"/>
                <a:effectLst>
                  <a:outerShdw blurRad="38100" dist="19050" dir="2700000" algn="tl" rotWithShape="0">
                    <a:schemeClr val="dk1">
                      <a:alpha val="40000"/>
                    </a:schemeClr>
                  </a:outerShdw>
                </a:effectLst>
              </a:rPr>
              <a:t>।</a:t>
            </a:r>
          </a:p>
          <a:p>
            <a:pPr algn="ctr"/>
            <a:endParaRPr lang="hi-IN" sz="1400" dirty="0">
              <a:ln w="0"/>
              <a:effectLst>
                <a:outerShdw blurRad="38100" dist="19050" dir="2700000" algn="tl" rotWithShape="0">
                  <a:schemeClr val="dk1">
                    <a:alpha val="40000"/>
                  </a:schemeClr>
                </a:outerShdw>
              </a:effectLst>
            </a:endParaRPr>
          </a:p>
          <a:p>
            <a:pPr algn="ctr"/>
            <a:r>
              <a:rPr lang="hi-IN" sz="1400" dirty="0">
                <a:ln w="0"/>
                <a:effectLst>
                  <a:outerShdw blurRad="38100" dist="19050" dir="2700000" algn="tl" rotWithShape="0">
                    <a:schemeClr val="dk1">
                      <a:alpha val="40000"/>
                    </a:schemeClr>
                  </a:outerShdw>
                </a:effectLst>
              </a:rPr>
              <a:t>4. फॉर्म </a:t>
            </a:r>
            <a:r>
              <a:rPr lang="en-US" sz="1400" dirty="0" err="1">
                <a:ln w="0"/>
                <a:effectLst>
                  <a:outerShdw blurRad="38100" dist="19050" dir="2700000" algn="tl" rotWithShape="0">
                    <a:schemeClr val="dk1">
                      <a:alpha val="40000"/>
                    </a:schemeClr>
                  </a:outerShdw>
                </a:effectLst>
              </a:rPr>
              <a:t>SPICe</a:t>
            </a:r>
            <a:r>
              <a:rPr lang="en-US" sz="1400" dirty="0">
                <a:ln w="0"/>
                <a:effectLst>
                  <a:outerShdw blurRad="38100" dist="19050" dir="2700000" algn="tl" rotWithShape="0">
                    <a:schemeClr val="dk1">
                      <a:alpha val="40000"/>
                    </a:schemeClr>
                  </a:outerShdw>
                </a:effectLst>
              </a:rPr>
              <a:t>+ </a:t>
            </a:r>
            <a:r>
              <a:rPr lang="hi-IN" sz="1400" dirty="0">
                <a:ln w="0"/>
                <a:effectLst>
                  <a:outerShdw blurRad="38100" dist="19050" dir="2700000" algn="tl" rotWithShape="0">
                    <a:schemeClr val="dk1">
                      <a:alpha val="40000"/>
                    </a:schemeClr>
                  </a:outerShdw>
                </a:effectLst>
              </a:rPr>
              <a:t>जमा करना- यह एकीकृत फॉर्म होता है जिसमें पंजीकरण, </a:t>
            </a:r>
            <a:r>
              <a:rPr lang="en-US" sz="1400" dirty="0">
                <a:ln w="0"/>
                <a:effectLst>
                  <a:outerShdw blurRad="38100" dist="19050" dir="2700000" algn="tl" rotWithShape="0">
                    <a:schemeClr val="dk1">
                      <a:alpha val="40000"/>
                    </a:schemeClr>
                  </a:outerShdw>
                </a:effectLst>
              </a:rPr>
              <a:t>PAN, TAN, GST </a:t>
            </a:r>
            <a:r>
              <a:rPr lang="hi-IN" sz="1400" dirty="0">
                <a:ln w="0"/>
                <a:effectLst>
                  <a:outerShdw blurRad="38100" dist="19050" dir="2700000" algn="tl" rotWithShape="0">
                    <a:schemeClr val="dk1">
                      <a:alpha val="40000"/>
                    </a:schemeClr>
                  </a:outerShdw>
                </a:effectLst>
              </a:rPr>
              <a:t>आदि के लिए एक साथ आवेदन किया जाता है</a:t>
            </a:r>
            <a:r>
              <a:rPr lang="hi-IN" sz="1400" dirty="0" smtClean="0">
                <a:ln w="0"/>
                <a:effectLst>
                  <a:outerShdw blurRad="38100" dist="19050" dir="2700000" algn="tl" rotWithShape="0">
                    <a:schemeClr val="dk1">
                      <a:alpha val="40000"/>
                    </a:schemeClr>
                  </a:outerShdw>
                </a:effectLst>
              </a:rPr>
              <a:t>।</a:t>
            </a:r>
          </a:p>
          <a:p>
            <a:pPr algn="ctr"/>
            <a:endParaRPr lang="hi-IN" sz="1400" dirty="0">
              <a:ln w="0"/>
              <a:effectLst>
                <a:outerShdw blurRad="38100" dist="19050" dir="2700000" algn="tl" rotWithShape="0">
                  <a:schemeClr val="dk1">
                    <a:alpha val="40000"/>
                  </a:schemeClr>
                </a:outerShdw>
              </a:effectLst>
            </a:endParaRPr>
          </a:p>
          <a:p>
            <a:pPr algn="ctr"/>
            <a:r>
              <a:rPr lang="hi-IN" sz="1400" dirty="0">
                <a:ln w="0"/>
                <a:effectLst>
                  <a:outerShdw blurRad="38100" dist="19050" dir="2700000" algn="tl" rotWithShape="0">
                    <a:schemeClr val="dk1">
                      <a:alpha val="40000"/>
                    </a:schemeClr>
                  </a:outerShdw>
                </a:effectLst>
              </a:rPr>
              <a:t>5. </a:t>
            </a:r>
            <a:r>
              <a:rPr lang="en-US" sz="1400" dirty="0">
                <a:ln w="0"/>
                <a:effectLst>
                  <a:outerShdw blurRad="38100" dist="19050" dir="2700000" algn="tl" rotWithShape="0">
                    <a:schemeClr val="dk1">
                      <a:alpha val="40000"/>
                    </a:schemeClr>
                  </a:outerShdw>
                </a:effectLst>
              </a:rPr>
              <a:t>ROC </a:t>
            </a:r>
            <a:r>
              <a:rPr lang="hi-IN" sz="1400" dirty="0">
                <a:ln w="0"/>
                <a:effectLst>
                  <a:outerShdw blurRad="38100" dist="19050" dir="2700000" algn="tl" rotWithShape="0">
                    <a:schemeClr val="dk1">
                      <a:alpha val="40000"/>
                    </a:schemeClr>
                  </a:outerShdw>
                </a:effectLst>
              </a:rPr>
              <a:t>द्वारा जाँच- रजिस्ट्रार सभी दस्तावेजों की जाँच करता है और यदि सब कुछ सही हो तो </a:t>
            </a:r>
            <a:r>
              <a:rPr lang="en-US" sz="1400" dirty="0">
                <a:ln w="0"/>
                <a:effectLst>
                  <a:outerShdw blurRad="38100" dist="19050" dir="2700000" algn="tl" rotWithShape="0">
                    <a:schemeClr val="dk1">
                      <a:alpha val="40000"/>
                    </a:schemeClr>
                  </a:outerShdw>
                </a:effectLst>
              </a:rPr>
              <a:t>Certificate of Incorporation </a:t>
            </a:r>
            <a:r>
              <a:rPr lang="hi-IN" sz="1400" dirty="0">
                <a:ln w="0"/>
                <a:effectLst>
                  <a:outerShdw blurRad="38100" dist="19050" dir="2700000" algn="tl" rotWithShape="0">
                    <a:schemeClr val="dk1">
                      <a:alpha val="40000"/>
                    </a:schemeClr>
                  </a:outerShdw>
                </a:effectLst>
              </a:rPr>
              <a:t>जारी करता है।</a:t>
            </a:r>
          </a:p>
          <a:p>
            <a:pPr algn="ctr"/>
            <a:r>
              <a:rPr lang="hi-IN" sz="1400" dirty="0">
                <a:ln w="0"/>
                <a:effectLst>
                  <a:outerShdw blurRad="38100" dist="19050" dir="2700000" algn="tl" rotWithShape="0">
                    <a:schemeClr val="dk1">
                      <a:alpha val="40000"/>
                    </a:schemeClr>
                  </a:outerShdw>
                </a:effectLst>
              </a:rPr>
              <a:t>नीराम (</a:t>
            </a:r>
            <a:r>
              <a:rPr lang="en-US" sz="1400" dirty="0">
                <a:ln w="0"/>
                <a:effectLst>
                  <a:outerShdw blurRad="38100" dist="19050" dir="2700000" algn="tl" rotWithShape="0">
                    <a:schemeClr val="dk1">
                      <a:alpha val="40000"/>
                    </a:schemeClr>
                  </a:outerShdw>
                </a:effectLst>
              </a:rPr>
              <a:t>MOA) </a:t>
            </a:r>
            <a:r>
              <a:rPr lang="hi-IN" sz="1400" dirty="0">
                <a:ln w="0"/>
                <a:effectLst>
                  <a:outerShdw blurRad="38100" dist="19050" dir="2700000" algn="tl" rotWithShape="0">
                    <a:schemeClr val="dk1">
                      <a:alpha val="40000"/>
                    </a:schemeClr>
                  </a:outerShdw>
                </a:effectLst>
              </a:rPr>
              <a:t>क्या है?</a:t>
            </a:r>
            <a:endParaRPr lang="en-US" sz="1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41303485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03634" y="2967335"/>
            <a:ext cx="184730" cy="276999"/>
          </a:xfrm>
          <a:prstGeom prst="rect">
            <a:avLst/>
          </a:prstGeom>
          <a:noFill/>
        </p:spPr>
        <p:txBody>
          <a:bodyPr wrap="none" lIns="91440" tIns="45720" rIns="91440" bIns="45720">
            <a:spAutoFit/>
          </a:bodyPr>
          <a:lstStyle/>
          <a:p>
            <a:pPr algn="ctr"/>
            <a:endParaRPr lang="en-US" sz="1200" b="0" cap="none" spc="0" dirty="0">
              <a:ln w="0"/>
              <a:solidFill>
                <a:schemeClr val="tx1"/>
              </a:solidFill>
              <a:effectLst>
                <a:outerShdw blurRad="38100" dist="19050" dir="2700000" algn="tl" rotWithShape="0">
                  <a:schemeClr val="dk1">
                    <a:alpha val="40000"/>
                  </a:schemeClr>
                </a:outerShdw>
              </a:effectLst>
            </a:endParaRPr>
          </a:p>
        </p:txBody>
      </p:sp>
      <p:sp>
        <p:nvSpPr>
          <p:cNvPr id="5" name="Rectangle 1"/>
          <p:cNvSpPr>
            <a:spLocks noChangeArrowheads="1"/>
          </p:cNvSpPr>
          <p:nvPr/>
        </p:nvSpPr>
        <p:spPr bwMode="auto">
          <a:xfrm>
            <a:off x="1699404" y="1403866"/>
            <a:ext cx="9678839"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hi-IN" altLang="en-US" sz="1600" b="1" i="0" u="none" strike="noStrike" cap="none" normalizeH="0" baseline="0" dirty="0" smtClean="0">
                <a:ln>
                  <a:noFill/>
                </a:ln>
                <a:solidFill>
                  <a:schemeClr val="tx1"/>
                </a:solidFill>
                <a:effectLst/>
                <a:latin typeface="Arial" panose="020B0604020202020204" pitchFamily="34" charset="0"/>
                <a:cs typeface="Mangal" panose="00000400000000000000" pitchFamily="2"/>
              </a:rPr>
              <a:t>प्रश्न </a:t>
            </a:r>
            <a:r>
              <a:rPr lang="en-US" altLang="en-US" sz="1600" b="1" dirty="0">
                <a:latin typeface="Arial" panose="020B0604020202020204" pitchFamily="34" charset="0"/>
                <a:cs typeface="Mangal" panose="00000400000000000000" pitchFamily="2"/>
              </a:rPr>
              <a:t>7</a:t>
            </a:r>
            <a:r>
              <a:rPr kumimoji="0" lang="en-US" altLang="en-US" sz="1600" b="1" i="0" u="none" strike="noStrike" cap="none" normalizeH="0" baseline="0" dirty="0" smtClean="0">
                <a:ln>
                  <a:noFill/>
                </a:ln>
                <a:solidFill>
                  <a:schemeClr val="tx1"/>
                </a:solidFill>
                <a:effectLst/>
                <a:latin typeface="Arial" panose="020B0604020202020204" pitchFamily="34" charset="0"/>
                <a:cs typeface="Mangal" panose="00000400000000000000" pitchFamily="2"/>
              </a:rPr>
              <a:t>. </a:t>
            </a:r>
            <a:r>
              <a:rPr kumimoji="0" lang="hi-IN" altLang="en-US" sz="1600" b="1" i="0" u="none" strike="noStrike" cap="none" normalizeH="0" baseline="0" dirty="0" smtClean="0">
                <a:ln>
                  <a:noFill/>
                </a:ln>
                <a:solidFill>
                  <a:schemeClr val="tx1"/>
                </a:solidFill>
                <a:effectLst/>
                <a:latin typeface="Arial" panose="020B0604020202020204" pitchFamily="34" charset="0"/>
                <a:cs typeface="Mangal" panose="00000400000000000000" pitchFamily="2"/>
              </a:rPr>
              <a:t>कंपनी गठन के क्रियात्मक पहलू क्या होते हैं</a:t>
            </a:r>
            <a:r>
              <a:rPr kumimoji="0" lang="en-US" altLang="en-US" sz="1600" b="1" i="0" u="none" strike="noStrike" cap="none" normalizeH="0" baseline="0" dirty="0" smtClean="0">
                <a:ln>
                  <a:noFill/>
                </a:ln>
                <a:solidFill>
                  <a:schemeClr val="tx1"/>
                </a:solidFill>
                <a:effectLst/>
                <a:latin typeface="Arial" panose="020B0604020202020204" pitchFamily="34" charset="0"/>
                <a:cs typeface="Mangal" panose="00000400000000000000" pitchFamily="2"/>
              </a:rPr>
              <a:t> </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1600" b="1" dirty="0">
              <a:latin typeface="Arial" panose="020B0604020202020204" pitchFamily="34" charset="0"/>
              <a:cs typeface="Mangal" panose="00000400000000000000" pitchFamily="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hi-IN" altLang="en-US" sz="1600" b="1" i="0" u="none" strike="noStrike" cap="none" normalizeH="0" baseline="0" dirty="0" smtClean="0">
                <a:ln>
                  <a:noFill/>
                </a:ln>
                <a:solidFill>
                  <a:schemeClr val="tx1"/>
                </a:solidFill>
                <a:effectLst/>
                <a:latin typeface="Arial" panose="020B0604020202020204" pitchFamily="34" charset="0"/>
                <a:cs typeface="Mangal" panose="00000400000000000000" pitchFamily="2"/>
              </a:rPr>
              <a:t>उत्तर </a:t>
            </a:r>
            <a:r>
              <a:rPr kumimoji="0" lang="en-US" altLang="en-US" sz="1600" b="1" i="0" u="none" strike="noStrike" cap="none" normalizeH="0" baseline="0" dirty="0" smtClean="0">
                <a:ln>
                  <a:noFill/>
                </a:ln>
                <a:solidFill>
                  <a:schemeClr val="tx1"/>
                </a:solidFill>
                <a:effectLst/>
                <a:latin typeface="Arial" panose="020B0604020202020204" pitchFamily="34" charset="0"/>
                <a:cs typeface="Mangal" panose="00000400000000000000" pitchFamily="2"/>
              </a:rPr>
              <a:t>- </a:t>
            </a:r>
            <a:r>
              <a:rPr kumimoji="0" lang="hi-IN" altLang="en-US" sz="1600" b="1" i="0" u="none" strike="noStrike" cap="none" normalizeH="0" baseline="0" dirty="0" smtClean="0">
                <a:ln>
                  <a:noFill/>
                </a:ln>
                <a:solidFill>
                  <a:schemeClr val="tx1"/>
                </a:solidFill>
                <a:effectLst/>
                <a:latin typeface="Arial" panose="020B0604020202020204" pitchFamily="34" charset="0"/>
                <a:cs typeface="Mangal" panose="00000400000000000000" pitchFamily="2"/>
              </a:rPr>
              <a:t>कंपनी गठन के लिए कुछ महत्वपूर्ण क्रियात्मक पहलुओं को पूरा करना आवश्यक होता है</a:t>
            </a:r>
            <a:r>
              <a:rPr kumimoji="0" lang="en-US" altLang="en-US" sz="1600" b="1" i="0" u="none" strike="noStrike" cap="none" normalizeH="0" baseline="0" dirty="0" smtClean="0">
                <a:ln>
                  <a:noFill/>
                </a:ln>
                <a:solidFill>
                  <a:schemeClr val="tx1"/>
                </a:solidFill>
                <a:effectLst/>
                <a:latin typeface="Arial" panose="020B0604020202020204" pitchFamily="34" charset="0"/>
                <a:cs typeface="Mangal" panose="00000400000000000000" pitchFamily="2"/>
              </a:rPr>
              <a:t>. </a:t>
            </a:r>
            <a:r>
              <a:rPr kumimoji="0" lang="hi-IN" altLang="en-US" sz="1600" b="1" i="0" u="none" strike="noStrike" cap="none" normalizeH="0" baseline="0" dirty="0" smtClean="0">
                <a:ln>
                  <a:noFill/>
                </a:ln>
                <a:solidFill>
                  <a:schemeClr val="tx1"/>
                </a:solidFill>
                <a:effectLst/>
                <a:latin typeface="Arial" panose="020B0604020202020204" pitchFamily="34" charset="0"/>
                <a:cs typeface="Mangal" panose="00000400000000000000" pitchFamily="2"/>
              </a:rPr>
              <a:t>ये निम्नलिखित हैं</a:t>
            </a:r>
            <a:r>
              <a:rPr kumimoji="0" lang="en-US" altLang="en-US" sz="1600" b="1" i="0" u="none" strike="noStrike" cap="none" normalizeH="0" baseline="0" dirty="0" smtClean="0">
                <a:ln>
                  <a:noFill/>
                </a:ln>
                <a:solidFill>
                  <a:schemeClr val="tx1"/>
                </a:solidFill>
                <a:effectLst/>
                <a:latin typeface="Arial" panose="020B0604020202020204" pitchFamily="34" charset="0"/>
                <a:cs typeface="Mangal" panose="00000400000000000000" pitchFamily="2"/>
              </a:rPr>
              <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hi-IN"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नाम की स्वीकृति </a:t>
            </a:r>
            <a:r>
              <a:rPr kumimoji="0" lang="en-US"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 </a:t>
            </a:r>
            <a:r>
              <a:rPr kumimoji="0" lang="hi-IN"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सबसे पहले कंपनी का प्रस्तावित नाम </a:t>
            </a:r>
            <a:r>
              <a:rPr kumimoji="0" lang="en-US"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MCA (Ministry of Corporate Affairs) </a:t>
            </a:r>
            <a:r>
              <a:rPr kumimoji="0" lang="hi-IN"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से अनुमोदित कराना होता है</a:t>
            </a:r>
            <a:r>
              <a:rPr kumimoji="0" lang="en-US"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a:t>
            </a:r>
          </a:p>
          <a:p>
            <a:pPr marL="0" marR="0" lvl="0" indent="0" algn="l" defTabSz="914400" rtl="0" eaLnBrk="0" fontAlgn="base" latinLnBrk="0" hangingPunct="0">
              <a:lnSpc>
                <a:spcPct val="100000"/>
              </a:lnSpc>
              <a:spcBef>
                <a:spcPct val="0"/>
              </a:spcBef>
              <a:spcAft>
                <a:spcPct val="0"/>
              </a:spcAft>
              <a:buClrTx/>
              <a:buSzTx/>
              <a:tabLst/>
            </a:pPr>
            <a:r>
              <a:rPr kumimoji="0" lang="en-US"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 </a:t>
            </a:r>
            <a:endParaRPr kumimoji="0" lang="en-US" altLang="en-US" sz="1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hi-IN"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निगमन दस्तावेजों की तैयारी </a:t>
            </a:r>
            <a:r>
              <a:rPr kumimoji="0" lang="en-US"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 </a:t>
            </a:r>
            <a:r>
              <a:rPr kumimoji="0" lang="hi-IN"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ज्ञापन पत्र </a:t>
            </a:r>
            <a:r>
              <a:rPr kumimoji="0" lang="en-US"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(MOA) </a:t>
            </a:r>
            <a:r>
              <a:rPr kumimoji="0" lang="hi-IN"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और उपविधियां </a:t>
            </a:r>
            <a:r>
              <a:rPr kumimoji="0" lang="en-US"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(AOA) </a:t>
            </a:r>
            <a:r>
              <a:rPr kumimoji="0" lang="hi-IN"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तैयार किए जाते हैं</a:t>
            </a:r>
            <a:r>
              <a:rPr kumimoji="0" lang="en-US"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 </a:t>
            </a:r>
          </a:p>
          <a:p>
            <a:pPr marL="0" marR="0" lvl="0" indent="0" algn="l" defTabSz="914400" rtl="0" eaLnBrk="0" fontAlgn="base" latinLnBrk="0" hangingPunct="0">
              <a:lnSpc>
                <a:spcPct val="100000"/>
              </a:lnSpc>
              <a:spcBef>
                <a:spcPct val="0"/>
              </a:spcBef>
              <a:spcAft>
                <a:spcPct val="0"/>
              </a:spcAft>
              <a:buClrTx/>
              <a:buSzTx/>
              <a:tabLst/>
            </a:pPr>
            <a:endParaRPr kumimoji="0" lang="en-US" altLang="en-US" sz="1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startAt="3"/>
              <a:tabLst/>
            </a:pPr>
            <a:r>
              <a:rPr kumimoji="0" lang="hi-IN"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डिजिटल हस्ताक्षर </a:t>
            </a:r>
            <a:r>
              <a:rPr kumimoji="0" lang="en-US"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(DSC) </a:t>
            </a:r>
            <a:r>
              <a:rPr kumimoji="0" lang="hi-IN"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और डायरेक्टर आईडी </a:t>
            </a:r>
            <a:r>
              <a:rPr kumimoji="0" lang="en-US"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(DIN) - </a:t>
            </a:r>
            <a:r>
              <a:rPr kumimoji="0" lang="hi-IN"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निदेशकों के लिए डिजिटल सिग्नेचर और पहचान संख्या बनवाना आवश्यक है</a:t>
            </a:r>
            <a:endParaRPr kumimoji="0" lang="en-US"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endParaRPr>
          </a:p>
          <a:p>
            <a:pPr marL="0" marR="0" lvl="0" indent="0" algn="l" defTabSz="914400" rtl="0" eaLnBrk="0" fontAlgn="base" latinLnBrk="0" hangingPunct="0">
              <a:lnSpc>
                <a:spcPct val="100000"/>
              </a:lnSpc>
              <a:spcBef>
                <a:spcPct val="0"/>
              </a:spcBef>
              <a:spcAft>
                <a:spcPct val="0"/>
              </a:spcAft>
              <a:buClrTx/>
              <a:buSzTx/>
              <a:tabLst/>
            </a:pPr>
            <a:r>
              <a:rPr kumimoji="0" lang="en-US"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 </a:t>
            </a:r>
            <a:endParaRPr kumimoji="0" lang="en-US" altLang="en-US" sz="1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startAt="4"/>
              <a:tabLst/>
            </a:pPr>
            <a:r>
              <a:rPr kumimoji="0" lang="hi-IN"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रजिस्ट्रार को दस्तावेज़ प्रस्तुत करना</a:t>
            </a:r>
            <a:r>
              <a:rPr kumimoji="0" lang="en-US"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 </a:t>
            </a:r>
            <a:r>
              <a:rPr kumimoji="0" lang="hi-IN"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सभी दस्तावेज़</a:t>
            </a:r>
            <a:r>
              <a:rPr kumimoji="0" lang="en-US"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 </a:t>
            </a:r>
            <a:r>
              <a:rPr kumimoji="0" lang="hi-IN"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शुल्क के साथ </a:t>
            </a:r>
            <a:r>
              <a:rPr kumimoji="0" lang="en-US"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ROC </a:t>
            </a:r>
            <a:r>
              <a:rPr kumimoji="0" lang="hi-IN"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को जमा किए जाते हैं</a:t>
            </a:r>
            <a:r>
              <a:rPr kumimoji="0" lang="en-US"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a:t>
            </a:r>
          </a:p>
          <a:p>
            <a:pPr marL="0" marR="0" lvl="0" indent="0" algn="l" defTabSz="914400" rtl="0" eaLnBrk="0" fontAlgn="base" latinLnBrk="0" hangingPunct="0">
              <a:lnSpc>
                <a:spcPct val="100000"/>
              </a:lnSpc>
              <a:spcBef>
                <a:spcPct val="0"/>
              </a:spcBef>
              <a:spcAft>
                <a:spcPct val="0"/>
              </a:spcAft>
              <a:buClrTx/>
              <a:buSzTx/>
              <a:tabLst/>
            </a:pPr>
            <a:endParaRPr kumimoji="0" lang="en-US" altLang="en-US" sz="1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startAt="5"/>
              <a:tabLst/>
            </a:pPr>
            <a:r>
              <a:rPr kumimoji="0" lang="hi-IN"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निगमन प्रमाणपत्र की प्राप्ति</a:t>
            </a:r>
            <a:r>
              <a:rPr kumimoji="0" lang="en-US"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 </a:t>
            </a:r>
            <a:r>
              <a:rPr kumimoji="0" lang="hi-IN"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दस्तावेज़ों की जांच के बाद कंपनी को निगमन प्रमाणपत्र प्रदान किया जाता है</a:t>
            </a:r>
            <a:r>
              <a:rPr kumimoji="0" lang="en-US"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 </a:t>
            </a:r>
            <a:endParaRPr kumimoji="0" lang="en-US" altLang="en-US" sz="1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hi-IN"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इन सभी चरणों के पूरा होने पर कंपनी एक विधिक इकाई के रूप में अस्तित्व में आती है</a:t>
            </a:r>
            <a:r>
              <a:rPr kumimoji="0" lang="en-US" altLang="en-US" sz="1400" b="0" i="0" u="none" strike="noStrike" cap="none" normalizeH="0" baseline="0" dirty="0" smtClean="0">
                <a:ln>
                  <a:noFill/>
                </a:ln>
                <a:solidFill>
                  <a:schemeClr val="tx1"/>
                </a:solidFill>
                <a:effectLst/>
                <a:latin typeface="Arial" panose="020B0604020202020204" pitchFamily="34" charset="0"/>
                <a:cs typeface="Mangal" panose="00000400000000000000" pitchFamily="2"/>
              </a:rPr>
              <a:t>. </a:t>
            </a:r>
            <a:endParaRPr kumimoji="0" lang="en-US" altLang="en-US" sz="14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smtClean="0">
                <a:ln>
                  <a:noFill/>
                </a:ln>
                <a:solidFill>
                  <a:schemeClr val="tx1"/>
                </a:solidFill>
                <a:effectLst/>
                <a:latin typeface="Arial" panose="020B0604020202020204" pitchFamily="34" charset="0"/>
              </a:rPr>
              <a:t/>
            </a:r>
            <a:br>
              <a:rPr kumimoji="0" lang="en-US" altLang="en-US" sz="1100" b="0" i="0" u="none" strike="noStrike" cap="none" normalizeH="0" baseline="0" dirty="0" smtClean="0">
                <a:ln>
                  <a:noFill/>
                </a:ln>
                <a:solidFill>
                  <a:schemeClr val="tx1"/>
                </a:solidFill>
                <a:effectLst/>
                <a:latin typeface="Arial" panose="020B0604020202020204" pitchFamily="34" charset="0"/>
              </a:rPr>
            </a:br>
            <a:endParaRPr kumimoji="0" lang="en-US" altLang="en-US" sz="11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5378968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1984076" y="1469243"/>
            <a:ext cx="9704716" cy="4062651"/>
          </a:xfrm>
          <a:prstGeom prst="rect">
            <a:avLst/>
          </a:prstGeom>
        </p:spPr>
        <p:txBody>
          <a:bodyPr wrap="square">
            <a:spAutoFit/>
          </a:bodyPr>
          <a:lstStyle/>
          <a:p>
            <a:pPr algn="ctr"/>
            <a:r>
              <a:rPr lang="en-US" b="1" u="sng" dirty="0" err="1"/>
              <a:t>प्रश्न</a:t>
            </a:r>
            <a:r>
              <a:rPr lang="en-US" b="1" u="sng" dirty="0"/>
              <a:t> </a:t>
            </a:r>
            <a:r>
              <a:rPr lang="en-US" b="1" u="sng" dirty="0" smtClean="0"/>
              <a:t>8. </a:t>
            </a:r>
            <a:r>
              <a:rPr lang="en-US" b="1" u="sng" dirty="0" err="1"/>
              <a:t>कंपनी</a:t>
            </a:r>
            <a:r>
              <a:rPr lang="en-US" b="1" u="sng" dirty="0"/>
              <a:t> </a:t>
            </a:r>
            <a:r>
              <a:rPr lang="en-US" b="1" u="sng" dirty="0" err="1"/>
              <a:t>के</a:t>
            </a:r>
            <a:r>
              <a:rPr lang="en-US" b="1" u="sng" dirty="0"/>
              <a:t> </a:t>
            </a:r>
            <a:r>
              <a:rPr lang="en-US" b="1" u="sng" dirty="0" err="1"/>
              <a:t>कितने</a:t>
            </a:r>
            <a:r>
              <a:rPr lang="en-US" b="1" u="sng" dirty="0"/>
              <a:t> </a:t>
            </a:r>
            <a:r>
              <a:rPr lang="en-US" b="1" u="sng" dirty="0" err="1"/>
              <a:t>प्रकार</a:t>
            </a:r>
            <a:r>
              <a:rPr lang="en-US" b="1" u="sng" dirty="0"/>
              <a:t> </a:t>
            </a:r>
            <a:r>
              <a:rPr lang="en-US" b="1" u="sng" dirty="0" err="1" smtClean="0"/>
              <a:t>हैं</a:t>
            </a:r>
            <a:endParaRPr lang="en-US" b="1" u="sng" dirty="0" smtClean="0"/>
          </a:p>
          <a:p>
            <a:pPr algn="ctr"/>
            <a:endParaRPr lang="en-US" sz="1600" dirty="0"/>
          </a:p>
          <a:p>
            <a:r>
              <a:rPr lang="en-US" sz="1600" dirty="0" err="1"/>
              <a:t>उत्तर</a:t>
            </a:r>
            <a:r>
              <a:rPr lang="en-US" sz="1600" dirty="0"/>
              <a:t> - </a:t>
            </a:r>
            <a:r>
              <a:rPr lang="en-US" sz="1600" dirty="0" err="1"/>
              <a:t>भारतीय</a:t>
            </a:r>
            <a:r>
              <a:rPr lang="en-US" sz="1600" dirty="0"/>
              <a:t> </a:t>
            </a:r>
            <a:r>
              <a:rPr lang="en-US" sz="1600" dirty="0" err="1"/>
              <a:t>कंपनी</a:t>
            </a:r>
            <a:r>
              <a:rPr lang="en-US" sz="1600" dirty="0"/>
              <a:t> </a:t>
            </a:r>
            <a:r>
              <a:rPr lang="en-US" sz="1600" dirty="0" err="1"/>
              <a:t>अधिनियम</a:t>
            </a:r>
            <a:r>
              <a:rPr lang="en-US" sz="1600" dirty="0"/>
              <a:t>, 2013 </a:t>
            </a:r>
            <a:r>
              <a:rPr lang="en-US" sz="1600" dirty="0" err="1"/>
              <a:t>के</a:t>
            </a:r>
            <a:r>
              <a:rPr lang="en-US" sz="1600" dirty="0"/>
              <a:t> </a:t>
            </a:r>
            <a:r>
              <a:rPr lang="en-US" sz="1600" dirty="0" err="1"/>
              <a:t>अंतर्गत</a:t>
            </a:r>
            <a:r>
              <a:rPr lang="en-US" sz="1600" dirty="0"/>
              <a:t> </a:t>
            </a:r>
            <a:r>
              <a:rPr lang="en-US" sz="1600" dirty="0" err="1"/>
              <a:t>कंपनियों</a:t>
            </a:r>
            <a:r>
              <a:rPr lang="en-US" sz="1600" dirty="0"/>
              <a:t> </a:t>
            </a:r>
            <a:r>
              <a:rPr lang="en-US" sz="1600" dirty="0" err="1"/>
              <a:t>को</a:t>
            </a:r>
            <a:r>
              <a:rPr lang="en-US" sz="1600" dirty="0"/>
              <a:t> </a:t>
            </a:r>
            <a:r>
              <a:rPr lang="en-US" sz="1600" dirty="0" err="1"/>
              <a:t>विभिन्न</a:t>
            </a:r>
            <a:r>
              <a:rPr lang="en-US" sz="1600" dirty="0"/>
              <a:t> </a:t>
            </a:r>
            <a:r>
              <a:rPr lang="en-US" sz="1600" dirty="0" err="1"/>
              <a:t>आधारों</a:t>
            </a:r>
            <a:r>
              <a:rPr lang="en-US" sz="1600" dirty="0"/>
              <a:t> </a:t>
            </a:r>
            <a:r>
              <a:rPr lang="en-US" sz="1600" dirty="0" err="1"/>
              <a:t>पर</a:t>
            </a:r>
            <a:r>
              <a:rPr lang="en-US" sz="1600" dirty="0"/>
              <a:t> </a:t>
            </a:r>
            <a:r>
              <a:rPr lang="en-US" sz="1600" dirty="0" err="1"/>
              <a:t>कई</a:t>
            </a:r>
            <a:r>
              <a:rPr lang="en-US" sz="1600" dirty="0"/>
              <a:t> </a:t>
            </a:r>
            <a:r>
              <a:rPr lang="en-US" sz="1600" dirty="0" err="1"/>
              <a:t>प्रकारों</a:t>
            </a:r>
            <a:r>
              <a:rPr lang="en-US" sz="1600" dirty="0"/>
              <a:t> </a:t>
            </a:r>
            <a:r>
              <a:rPr lang="en-US" sz="1600" dirty="0" err="1"/>
              <a:t>में</a:t>
            </a:r>
            <a:r>
              <a:rPr lang="en-US" sz="1600" dirty="0"/>
              <a:t> </a:t>
            </a:r>
            <a:r>
              <a:rPr lang="en-US" sz="1600" dirty="0" err="1"/>
              <a:t>विभाजित</a:t>
            </a:r>
            <a:r>
              <a:rPr lang="en-US" sz="1600" dirty="0"/>
              <a:t> </a:t>
            </a:r>
            <a:r>
              <a:rPr lang="en-US" sz="1600" dirty="0" err="1"/>
              <a:t>किया</a:t>
            </a:r>
            <a:r>
              <a:rPr lang="en-US" sz="1600" dirty="0"/>
              <a:t> </a:t>
            </a:r>
            <a:r>
              <a:rPr lang="en-US" sz="1600" dirty="0" err="1"/>
              <a:t>गया</a:t>
            </a:r>
            <a:r>
              <a:rPr lang="en-US" sz="1600" dirty="0"/>
              <a:t> </a:t>
            </a:r>
            <a:r>
              <a:rPr lang="en-US" sz="1600" dirty="0" err="1"/>
              <a:t>है</a:t>
            </a:r>
            <a:r>
              <a:rPr lang="en-US" sz="1600" dirty="0"/>
              <a:t>। </a:t>
            </a:r>
            <a:r>
              <a:rPr lang="en-US" sz="1600" dirty="0" err="1"/>
              <a:t>प्रमुख</a:t>
            </a:r>
            <a:r>
              <a:rPr lang="en-US" sz="1600" dirty="0"/>
              <a:t> </a:t>
            </a:r>
            <a:r>
              <a:rPr lang="en-US" sz="1600" dirty="0" err="1"/>
              <a:t>प्रकार</a:t>
            </a:r>
            <a:r>
              <a:rPr lang="en-US" sz="1600" dirty="0"/>
              <a:t> </a:t>
            </a:r>
            <a:r>
              <a:rPr lang="en-US" sz="1600" dirty="0" err="1"/>
              <a:t>निम्नलिखित</a:t>
            </a:r>
            <a:r>
              <a:rPr lang="en-US" sz="1600" dirty="0"/>
              <a:t> </a:t>
            </a:r>
            <a:r>
              <a:rPr lang="en-US" sz="1600" dirty="0" err="1" smtClean="0"/>
              <a:t>हैं</a:t>
            </a:r>
            <a:r>
              <a:rPr lang="en-US" sz="1600" dirty="0" smtClean="0"/>
              <a:t>-</a:t>
            </a:r>
          </a:p>
          <a:p>
            <a:endParaRPr lang="en-US" sz="1600" dirty="0"/>
          </a:p>
          <a:p>
            <a:pPr marL="342900" indent="-342900">
              <a:buAutoNum type="arabicPeriod"/>
            </a:pPr>
            <a:r>
              <a:rPr lang="en-US" sz="1600" b="1" u="sng" dirty="0" err="1" smtClean="0"/>
              <a:t>स्वामित्व</a:t>
            </a:r>
            <a:r>
              <a:rPr lang="en-US" sz="1600" b="1" u="sng" dirty="0" smtClean="0"/>
              <a:t> </a:t>
            </a:r>
            <a:r>
              <a:rPr lang="en-US" sz="1600" b="1" u="sng" dirty="0" err="1"/>
              <a:t>के</a:t>
            </a:r>
            <a:r>
              <a:rPr lang="en-US" sz="1600" b="1" u="sng" dirty="0"/>
              <a:t> </a:t>
            </a:r>
            <a:r>
              <a:rPr lang="en-US" sz="1600" b="1" u="sng" dirty="0" err="1"/>
              <a:t>आधार</a:t>
            </a:r>
            <a:r>
              <a:rPr lang="en-US" sz="1600" b="1" u="sng" dirty="0"/>
              <a:t> </a:t>
            </a:r>
            <a:r>
              <a:rPr lang="en-US" sz="1600" b="1" u="sng" dirty="0" err="1"/>
              <a:t>पर</a:t>
            </a:r>
            <a:r>
              <a:rPr lang="en-US" sz="1600" b="1" u="sng" dirty="0"/>
              <a:t> </a:t>
            </a:r>
            <a:r>
              <a:rPr lang="en-US" sz="1600" b="1" u="sng" dirty="0" smtClean="0"/>
              <a:t>- </a:t>
            </a:r>
            <a:r>
              <a:rPr lang="en-US" sz="1600" dirty="0" err="1"/>
              <a:t>निजी</a:t>
            </a:r>
            <a:r>
              <a:rPr lang="en-US" sz="1600" dirty="0"/>
              <a:t> </a:t>
            </a:r>
            <a:r>
              <a:rPr lang="en-US" sz="1600" dirty="0" err="1"/>
              <a:t>कंपनी</a:t>
            </a:r>
            <a:r>
              <a:rPr lang="en-US" sz="1600" dirty="0"/>
              <a:t> (Private Company), </a:t>
            </a:r>
            <a:r>
              <a:rPr lang="en-US" sz="1600" dirty="0" err="1"/>
              <a:t>सार्वजनिक</a:t>
            </a:r>
            <a:r>
              <a:rPr lang="en-US" sz="1600" dirty="0"/>
              <a:t> </a:t>
            </a:r>
            <a:r>
              <a:rPr lang="en-US" sz="1600" dirty="0" err="1"/>
              <a:t>कंपनी</a:t>
            </a:r>
            <a:r>
              <a:rPr lang="en-US" sz="1600" dirty="0"/>
              <a:t> (Public Company), </a:t>
            </a:r>
            <a:r>
              <a:rPr lang="en-US" sz="1600" dirty="0" err="1"/>
              <a:t>एकल</a:t>
            </a:r>
            <a:r>
              <a:rPr lang="en-US" sz="1600" dirty="0"/>
              <a:t> </a:t>
            </a:r>
            <a:r>
              <a:rPr lang="en-US" sz="1600" dirty="0" err="1"/>
              <a:t>व्यक्ति</a:t>
            </a:r>
            <a:r>
              <a:rPr lang="en-US" sz="1600" dirty="0"/>
              <a:t> </a:t>
            </a:r>
            <a:r>
              <a:rPr lang="en-US" sz="1600" dirty="0" err="1"/>
              <a:t>कंपनी</a:t>
            </a:r>
            <a:r>
              <a:rPr lang="en-US" sz="1600" dirty="0"/>
              <a:t> (One Person Company - OPC</a:t>
            </a:r>
            <a:r>
              <a:rPr lang="en-US" sz="1600" dirty="0" smtClean="0"/>
              <a:t>)</a:t>
            </a:r>
          </a:p>
          <a:p>
            <a:pPr marL="342900" indent="-342900">
              <a:buAutoNum type="arabicPeriod"/>
            </a:pPr>
            <a:endParaRPr lang="en-US" sz="1600" dirty="0"/>
          </a:p>
          <a:p>
            <a:r>
              <a:rPr lang="en-US" sz="1600" dirty="0"/>
              <a:t>2. </a:t>
            </a:r>
            <a:r>
              <a:rPr lang="en-US" sz="1600" b="1" u="sng" dirty="0" err="1"/>
              <a:t>उद्देश्य</a:t>
            </a:r>
            <a:r>
              <a:rPr lang="en-US" sz="1600" b="1" u="sng" dirty="0"/>
              <a:t> </a:t>
            </a:r>
            <a:r>
              <a:rPr lang="en-US" sz="1600" b="1" u="sng" dirty="0" err="1"/>
              <a:t>के</a:t>
            </a:r>
            <a:r>
              <a:rPr lang="en-US" sz="1600" b="1" u="sng" dirty="0"/>
              <a:t> </a:t>
            </a:r>
            <a:r>
              <a:rPr lang="en-US" sz="1600" b="1" u="sng" dirty="0" err="1"/>
              <a:t>आधार</a:t>
            </a:r>
            <a:r>
              <a:rPr lang="en-US" sz="1600" b="1" u="sng" dirty="0"/>
              <a:t> </a:t>
            </a:r>
            <a:r>
              <a:rPr lang="en-US" sz="1600" b="1" u="sng" dirty="0" err="1"/>
              <a:t>पर</a:t>
            </a:r>
            <a:r>
              <a:rPr lang="en-US" sz="1600" b="1" u="sng" dirty="0"/>
              <a:t> - </a:t>
            </a:r>
            <a:r>
              <a:rPr lang="en-US" sz="1600" dirty="0" err="1"/>
              <a:t>लाभ</a:t>
            </a:r>
            <a:r>
              <a:rPr lang="en-US" sz="1600" dirty="0"/>
              <a:t> </a:t>
            </a:r>
            <a:r>
              <a:rPr lang="en-US" sz="1600" dirty="0" err="1"/>
              <a:t>हेतु</a:t>
            </a:r>
            <a:r>
              <a:rPr lang="en-US" sz="1600" dirty="0"/>
              <a:t> </a:t>
            </a:r>
            <a:r>
              <a:rPr lang="en-US" sz="1600" dirty="0" err="1"/>
              <a:t>कंपनी</a:t>
            </a:r>
            <a:r>
              <a:rPr lang="en-US" sz="1600" dirty="0"/>
              <a:t> (Profit Company), </a:t>
            </a:r>
            <a:r>
              <a:rPr lang="en-US" sz="1600" dirty="0" err="1"/>
              <a:t>धारा</a:t>
            </a:r>
            <a:r>
              <a:rPr lang="en-US" sz="1600" dirty="0"/>
              <a:t> 8 </a:t>
            </a:r>
            <a:r>
              <a:rPr lang="en-US" sz="1600" dirty="0" err="1"/>
              <a:t>कंपनी</a:t>
            </a:r>
            <a:r>
              <a:rPr lang="en-US" sz="1600" dirty="0"/>
              <a:t> (Section 8 Company) - </a:t>
            </a:r>
            <a:r>
              <a:rPr lang="en-US" sz="1600" dirty="0" err="1"/>
              <a:t>समाज</a:t>
            </a:r>
            <a:r>
              <a:rPr lang="en-US" sz="1600" dirty="0"/>
              <a:t> </a:t>
            </a:r>
            <a:r>
              <a:rPr lang="en-US" sz="1600" dirty="0" err="1"/>
              <a:t>सेवा</a:t>
            </a:r>
            <a:r>
              <a:rPr lang="en-US" sz="1600" dirty="0"/>
              <a:t>, </a:t>
            </a:r>
            <a:r>
              <a:rPr lang="en-US" sz="1600" dirty="0" err="1"/>
              <a:t>धर्म</a:t>
            </a:r>
            <a:r>
              <a:rPr lang="en-US" sz="1600" dirty="0"/>
              <a:t> </a:t>
            </a:r>
            <a:r>
              <a:rPr lang="en-US" sz="1600" dirty="0" err="1"/>
              <a:t>या</a:t>
            </a:r>
            <a:r>
              <a:rPr lang="en-US" sz="1600" dirty="0"/>
              <a:t> </a:t>
            </a:r>
            <a:r>
              <a:rPr lang="en-US" sz="1600" dirty="0" err="1"/>
              <a:t>शिक्षा</a:t>
            </a:r>
            <a:r>
              <a:rPr lang="en-US" sz="1600" dirty="0"/>
              <a:t> </a:t>
            </a:r>
            <a:r>
              <a:rPr lang="en-US" sz="1600" dirty="0" err="1" smtClean="0"/>
              <a:t>हेतु</a:t>
            </a:r>
            <a:endParaRPr lang="en-US" sz="1600" dirty="0" smtClean="0"/>
          </a:p>
          <a:p>
            <a:endParaRPr lang="en-US" sz="1600" dirty="0"/>
          </a:p>
          <a:p>
            <a:r>
              <a:rPr lang="en-US" sz="1600" dirty="0"/>
              <a:t>3. </a:t>
            </a:r>
            <a:r>
              <a:rPr lang="en-US" sz="1600" dirty="0" err="1"/>
              <a:t>नियंत्रण</a:t>
            </a:r>
            <a:r>
              <a:rPr lang="en-US" sz="1600" dirty="0"/>
              <a:t> </a:t>
            </a:r>
            <a:r>
              <a:rPr lang="en-US" sz="1600" dirty="0" err="1"/>
              <a:t>के</a:t>
            </a:r>
            <a:r>
              <a:rPr lang="en-US" sz="1600" dirty="0"/>
              <a:t> </a:t>
            </a:r>
            <a:r>
              <a:rPr lang="en-US" sz="1600" dirty="0" err="1"/>
              <a:t>आधार</a:t>
            </a:r>
            <a:r>
              <a:rPr lang="en-US" sz="1600" dirty="0"/>
              <a:t> </a:t>
            </a:r>
            <a:r>
              <a:rPr lang="en-US" sz="1600" dirty="0" err="1"/>
              <a:t>पर</a:t>
            </a:r>
            <a:r>
              <a:rPr lang="en-US" sz="1600" dirty="0"/>
              <a:t> - </a:t>
            </a:r>
            <a:r>
              <a:rPr lang="en-US" sz="1600" dirty="0" err="1"/>
              <a:t>सरकारी</a:t>
            </a:r>
            <a:r>
              <a:rPr lang="en-US" sz="1600" dirty="0"/>
              <a:t> </a:t>
            </a:r>
            <a:r>
              <a:rPr lang="en-US" sz="1600" dirty="0" err="1"/>
              <a:t>कंपनी</a:t>
            </a:r>
            <a:r>
              <a:rPr lang="en-US" sz="1600" dirty="0"/>
              <a:t>, </a:t>
            </a:r>
            <a:r>
              <a:rPr lang="en-US" sz="1600" dirty="0" err="1"/>
              <a:t>विदेशी</a:t>
            </a:r>
            <a:r>
              <a:rPr lang="en-US" sz="1600" dirty="0"/>
              <a:t> </a:t>
            </a:r>
            <a:r>
              <a:rPr lang="en-US" sz="1600" dirty="0" err="1" smtClean="0"/>
              <a:t>कंपनी</a:t>
            </a:r>
            <a:endParaRPr lang="en-US" sz="1600" dirty="0" smtClean="0"/>
          </a:p>
          <a:p>
            <a:endParaRPr lang="en-US" sz="1600" dirty="0"/>
          </a:p>
          <a:p>
            <a:r>
              <a:rPr lang="en-US" sz="1600" dirty="0"/>
              <a:t>4. </a:t>
            </a:r>
            <a:r>
              <a:rPr lang="en-US" sz="1600" dirty="0" err="1"/>
              <a:t>दायित्व</a:t>
            </a:r>
            <a:r>
              <a:rPr lang="en-US" sz="1600" dirty="0"/>
              <a:t> </a:t>
            </a:r>
            <a:r>
              <a:rPr lang="en-US" sz="1600" dirty="0" err="1"/>
              <a:t>के</a:t>
            </a:r>
            <a:r>
              <a:rPr lang="en-US" sz="1600" dirty="0"/>
              <a:t> </a:t>
            </a:r>
            <a:r>
              <a:rPr lang="en-US" sz="1600" dirty="0" err="1"/>
              <a:t>आधार</a:t>
            </a:r>
            <a:r>
              <a:rPr lang="en-US" sz="1600" dirty="0"/>
              <a:t> </a:t>
            </a:r>
            <a:r>
              <a:rPr lang="en-US" sz="1600" dirty="0" err="1"/>
              <a:t>पर</a:t>
            </a:r>
            <a:r>
              <a:rPr lang="en-US" sz="1600" dirty="0"/>
              <a:t> </a:t>
            </a:r>
            <a:r>
              <a:rPr lang="en-US" sz="1600" dirty="0" err="1"/>
              <a:t>सीमित</a:t>
            </a:r>
            <a:r>
              <a:rPr lang="en-US" sz="1600" dirty="0"/>
              <a:t> </a:t>
            </a:r>
            <a:r>
              <a:rPr lang="en-US" sz="1600" dirty="0" err="1"/>
              <a:t>दायित्व</a:t>
            </a:r>
            <a:r>
              <a:rPr lang="en-US" sz="1600" dirty="0"/>
              <a:t> </a:t>
            </a:r>
            <a:r>
              <a:rPr lang="en-US" sz="1600" dirty="0" err="1"/>
              <a:t>कंपनी</a:t>
            </a:r>
            <a:r>
              <a:rPr lang="en-US" sz="1600" dirty="0"/>
              <a:t>, </a:t>
            </a:r>
            <a:r>
              <a:rPr lang="en-US" sz="1600" dirty="0" err="1"/>
              <a:t>असीमित</a:t>
            </a:r>
            <a:r>
              <a:rPr lang="en-US" sz="1600" dirty="0"/>
              <a:t> </a:t>
            </a:r>
            <a:r>
              <a:rPr lang="en-US" sz="1600" dirty="0" err="1"/>
              <a:t>दायित्व</a:t>
            </a:r>
            <a:r>
              <a:rPr lang="en-US" sz="1600" dirty="0"/>
              <a:t> </a:t>
            </a:r>
            <a:r>
              <a:rPr lang="en-US" sz="1600" dirty="0" err="1" smtClean="0"/>
              <a:t>कंपनी</a:t>
            </a:r>
            <a:endParaRPr lang="en-US" sz="1600" dirty="0" smtClean="0"/>
          </a:p>
          <a:p>
            <a:endParaRPr lang="en-US" sz="1600" dirty="0"/>
          </a:p>
          <a:p>
            <a:r>
              <a:rPr lang="en-US" sz="1600" dirty="0" err="1"/>
              <a:t>इन</a:t>
            </a:r>
            <a:r>
              <a:rPr lang="en-US" sz="1600" dirty="0"/>
              <a:t> </a:t>
            </a:r>
            <a:r>
              <a:rPr lang="en-US" sz="1600" dirty="0" err="1"/>
              <a:t>वर्गों</a:t>
            </a:r>
            <a:r>
              <a:rPr lang="en-US" sz="1600" dirty="0"/>
              <a:t> </a:t>
            </a:r>
            <a:r>
              <a:rPr lang="en-US" sz="1600" dirty="0" err="1"/>
              <a:t>के</a:t>
            </a:r>
            <a:r>
              <a:rPr lang="en-US" sz="1600" dirty="0"/>
              <a:t> </a:t>
            </a:r>
            <a:r>
              <a:rPr lang="en-US" sz="1600" dirty="0" err="1"/>
              <a:t>आधार</a:t>
            </a:r>
            <a:r>
              <a:rPr lang="en-US" sz="1600" dirty="0"/>
              <a:t> </a:t>
            </a:r>
            <a:r>
              <a:rPr lang="en-US" sz="1600" dirty="0" err="1"/>
              <a:t>पर</a:t>
            </a:r>
            <a:r>
              <a:rPr lang="en-US" sz="1600" dirty="0"/>
              <a:t> </a:t>
            </a:r>
            <a:r>
              <a:rPr lang="en-US" sz="1600" dirty="0" err="1"/>
              <a:t>कंपनियाँ</a:t>
            </a:r>
            <a:r>
              <a:rPr lang="en-US" sz="1600" dirty="0"/>
              <a:t> </a:t>
            </a:r>
            <a:r>
              <a:rPr lang="en-US" sz="1600" dirty="0" err="1"/>
              <a:t>विभिन्न</a:t>
            </a:r>
            <a:r>
              <a:rPr lang="en-US" sz="1600" dirty="0"/>
              <a:t> </a:t>
            </a:r>
            <a:r>
              <a:rPr lang="en-US" sz="1600" dirty="0" err="1"/>
              <a:t>कानूनी</a:t>
            </a:r>
            <a:r>
              <a:rPr lang="en-US" sz="1600" dirty="0"/>
              <a:t> </a:t>
            </a:r>
            <a:r>
              <a:rPr lang="en-US" sz="1600" dirty="0" err="1"/>
              <a:t>दायित्वों</a:t>
            </a:r>
            <a:r>
              <a:rPr lang="en-US" sz="1600" dirty="0"/>
              <a:t> </a:t>
            </a:r>
            <a:r>
              <a:rPr lang="en-US" sz="1600" dirty="0" err="1"/>
              <a:t>और</a:t>
            </a:r>
            <a:r>
              <a:rPr lang="en-US" sz="1600" dirty="0"/>
              <a:t> </a:t>
            </a:r>
            <a:r>
              <a:rPr lang="en-US" sz="1600" dirty="0" err="1"/>
              <a:t>सुविधाओं</a:t>
            </a:r>
            <a:r>
              <a:rPr lang="en-US" sz="1600" dirty="0"/>
              <a:t> </a:t>
            </a:r>
            <a:r>
              <a:rPr lang="en-US" sz="1600" dirty="0" err="1"/>
              <a:t>के</a:t>
            </a:r>
            <a:r>
              <a:rPr lang="en-US" sz="1600" dirty="0"/>
              <a:t> </a:t>
            </a:r>
            <a:r>
              <a:rPr lang="en-US" sz="1600" dirty="0" err="1"/>
              <a:t>अंतर्गत</a:t>
            </a:r>
            <a:r>
              <a:rPr lang="en-US" sz="1600" dirty="0"/>
              <a:t> </a:t>
            </a:r>
            <a:r>
              <a:rPr lang="en-US" sz="1600" dirty="0" err="1"/>
              <a:t>आती</a:t>
            </a:r>
            <a:r>
              <a:rPr lang="en-US" sz="1600" dirty="0"/>
              <a:t> </a:t>
            </a:r>
            <a:r>
              <a:rPr lang="en-US" sz="1600" dirty="0" err="1"/>
              <a:t>है</a:t>
            </a:r>
            <a:r>
              <a:rPr lang="en-US" sz="1600" dirty="0"/>
              <a:t>।</a:t>
            </a:r>
          </a:p>
        </p:txBody>
      </p:sp>
    </p:spTree>
    <p:extLst>
      <p:ext uri="{BB962C8B-B14F-4D97-AF65-F5344CB8AC3E}">
        <p14:creationId xmlns:p14="http://schemas.microsoft.com/office/powerpoint/2010/main" val="2288674370"/>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3.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4.xml><?xml version="1.0" encoding="utf-8"?>
<a:theme xmlns:a="http://schemas.openxmlformats.org/drawingml/2006/main" name="1_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224</TotalTime>
  <Words>2174</Words>
  <Application>Microsoft Office PowerPoint</Application>
  <PresentationFormat>Widescreen</PresentationFormat>
  <Paragraphs>152</Paragraphs>
  <Slides>15</Slides>
  <Notes>0</Notes>
  <HiddenSlides>0</HiddenSlides>
  <MMClips>0</MMClips>
  <ScaleCrop>false</ScaleCrop>
  <HeadingPairs>
    <vt:vector size="6" baseType="variant">
      <vt:variant>
        <vt:lpstr>Fonts Used</vt:lpstr>
      </vt:variant>
      <vt:variant>
        <vt:i4>7</vt:i4>
      </vt:variant>
      <vt:variant>
        <vt:lpstr>Theme</vt:lpstr>
      </vt:variant>
      <vt:variant>
        <vt:i4>4</vt:i4>
      </vt:variant>
      <vt:variant>
        <vt:lpstr>Slide Titles</vt:lpstr>
      </vt:variant>
      <vt:variant>
        <vt:i4>15</vt:i4>
      </vt:variant>
    </vt:vector>
  </HeadingPairs>
  <TitlesOfParts>
    <vt:vector size="26" baseType="lpstr">
      <vt:lpstr>Arial</vt:lpstr>
      <vt:lpstr>Calibri</vt:lpstr>
      <vt:lpstr>Century Gothic</vt:lpstr>
      <vt:lpstr>Corbel</vt:lpstr>
      <vt:lpstr>Mangal</vt:lpstr>
      <vt:lpstr>Trebuchet MS</vt:lpstr>
      <vt:lpstr>Wingdings 3</vt:lpstr>
      <vt:lpstr>Facet</vt:lpstr>
      <vt:lpstr>Wisp</vt:lpstr>
      <vt:lpstr>Basis</vt:lpstr>
      <vt:lpstr>1_Wisp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sbj</dc:creator>
  <cp:lastModifiedBy>sbj</cp:lastModifiedBy>
  <cp:revision>28</cp:revision>
  <dcterms:created xsi:type="dcterms:W3CDTF">2025-10-29T12:05:54Z</dcterms:created>
  <dcterms:modified xsi:type="dcterms:W3CDTF">2025-10-30T05:20:15Z</dcterms:modified>
</cp:coreProperties>
</file>